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7" r:id="rId2"/>
    <p:sldId id="278" r:id="rId3"/>
    <p:sldId id="257" r:id="rId4"/>
    <p:sldId id="258" r:id="rId5"/>
    <p:sldId id="259" r:id="rId6"/>
    <p:sldId id="260" r:id="rId7"/>
    <p:sldId id="279" r:id="rId8"/>
    <p:sldId id="261" r:id="rId9"/>
    <p:sldId id="280" r:id="rId10"/>
    <p:sldId id="262" r:id="rId11"/>
    <p:sldId id="281" r:id="rId12"/>
    <p:sldId id="282" r:id="rId13"/>
    <p:sldId id="263" r:id="rId14"/>
    <p:sldId id="265" r:id="rId15"/>
    <p:sldId id="266" r:id="rId16"/>
    <p:sldId id="283" r:id="rId17"/>
    <p:sldId id="267" r:id="rId18"/>
    <p:sldId id="284"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66FF"/>
    <a:srgbClr val="0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A7093-0899-4297-B77D-10D11F21F36A}" type="datetimeFigureOut">
              <a:rPr lang="en-US" smtClean="0"/>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0DECA-9E3E-448B-8C68-1E610D9EEFB4}" type="slidenum">
              <a:rPr lang="en-US" smtClean="0"/>
              <a:t>‹#›</a:t>
            </a:fld>
            <a:endParaRPr lang="en-US"/>
          </a:p>
        </p:txBody>
      </p:sp>
    </p:spTree>
    <p:extLst>
      <p:ext uri="{BB962C8B-B14F-4D97-AF65-F5344CB8AC3E}">
        <p14:creationId xmlns:p14="http://schemas.microsoft.com/office/powerpoint/2010/main" val="318654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520F4-BF51-42B4-B8D2-EF1F05817FB2}" type="datetime1">
              <a:rPr lang="en-US" smtClean="0"/>
              <a:t>4/19/2020</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406211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3B893-F3AF-44A7-96BD-75F26B70DF3D}" type="datetime1">
              <a:rPr lang="en-US" smtClean="0"/>
              <a:t>4/19/2020</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191264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6CA2DB-6766-4DF1-848B-F1FB8239075C}" type="datetime1">
              <a:rPr lang="en-US" smtClean="0"/>
              <a:t>4/19/2020</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4177321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184E1-72CD-4458-BBD4-B522CAB93A00}" type="datetime1">
              <a:rPr lang="en-US" smtClean="0"/>
              <a:t>4/19/2020</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20543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61F5D-B771-44B6-B8AE-7F745FC67034}" type="datetime1">
              <a:rPr lang="en-US" smtClean="0"/>
              <a:t>4/19/2020</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282256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B04412-6017-4F8F-B5C9-53D512BB465B}" type="datetime1">
              <a:rPr lang="en-US" smtClean="0"/>
              <a:t>4/19/2020</a:t>
            </a:fld>
            <a:endParaRPr lang="en-US"/>
          </a:p>
        </p:txBody>
      </p:sp>
      <p:sp>
        <p:nvSpPr>
          <p:cNvPr id="6" name="Footer Placeholder 5"/>
          <p:cNvSpPr>
            <a:spLocks noGrp="1"/>
          </p:cNvSpPr>
          <p:nvPr>
            <p:ph type="ftr" sz="quarter" idx="11"/>
          </p:nvPr>
        </p:nvSpPr>
        <p:spPr/>
        <p:txBody>
          <a:bodyPr/>
          <a:lstStyle/>
          <a:p>
            <a:r>
              <a:rPr lang="ar-EG" smtClean="0"/>
              <a:t>أ.د/ عزه عبدالله</a:t>
            </a:r>
            <a:endParaRPr lang="en-US"/>
          </a:p>
        </p:txBody>
      </p:sp>
      <p:sp>
        <p:nvSpPr>
          <p:cNvPr id="7" name="Slide Number Placeholder 6"/>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273668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BDAC7F-4367-40AF-84C9-64DC4942FF28}" type="datetime1">
              <a:rPr lang="en-US" smtClean="0"/>
              <a:t>4/19/2020</a:t>
            </a:fld>
            <a:endParaRPr lang="en-US"/>
          </a:p>
        </p:txBody>
      </p:sp>
      <p:sp>
        <p:nvSpPr>
          <p:cNvPr id="8" name="Footer Placeholder 7"/>
          <p:cNvSpPr>
            <a:spLocks noGrp="1"/>
          </p:cNvSpPr>
          <p:nvPr>
            <p:ph type="ftr" sz="quarter" idx="11"/>
          </p:nvPr>
        </p:nvSpPr>
        <p:spPr/>
        <p:txBody>
          <a:bodyPr/>
          <a:lstStyle/>
          <a:p>
            <a:r>
              <a:rPr lang="ar-EG" smtClean="0"/>
              <a:t>أ.د/ عزه عبدالله</a:t>
            </a:r>
            <a:endParaRPr lang="en-US"/>
          </a:p>
        </p:txBody>
      </p:sp>
      <p:sp>
        <p:nvSpPr>
          <p:cNvPr id="9" name="Slide Number Placeholder 8"/>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208388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95C145-5F5A-4F71-A3AC-237ABEF37FC7}" type="datetime1">
              <a:rPr lang="en-US" smtClean="0"/>
              <a:t>4/19/2020</a:t>
            </a:fld>
            <a:endParaRPr lang="en-US"/>
          </a:p>
        </p:txBody>
      </p:sp>
      <p:sp>
        <p:nvSpPr>
          <p:cNvPr id="4" name="Footer Placeholder 3"/>
          <p:cNvSpPr>
            <a:spLocks noGrp="1"/>
          </p:cNvSpPr>
          <p:nvPr>
            <p:ph type="ftr" sz="quarter" idx="11"/>
          </p:nvPr>
        </p:nvSpPr>
        <p:spPr/>
        <p:txBody>
          <a:bodyPr/>
          <a:lstStyle/>
          <a:p>
            <a:r>
              <a:rPr lang="ar-EG" smtClean="0"/>
              <a:t>أ.د/ عزه عبدالله</a:t>
            </a:r>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694982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164217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8DD63-B057-44A7-AC56-4E59B3B8F96E}" type="datetime1">
              <a:rPr lang="en-US" smtClean="0"/>
              <a:t>4/19/2020</a:t>
            </a:fld>
            <a:endParaRPr lang="en-US"/>
          </a:p>
        </p:txBody>
      </p:sp>
      <p:sp>
        <p:nvSpPr>
          <p:cNvPr id="6" name="Footer Placeholder 5"/>
          <p:cNvSpPr>
            <a:spLocks noGrp="1"/>
          </p:cNvSpPr>
          <p:nvPr>
            <p:ph type="ftr" sz="quarter" idx="11"/>
          </p:nvPr>
        </p:nvSpPr>
        <p:spPr/>
        <p:txBody>
          <a:bodyPr/>
          <a:lstStyle/>
          <a:p>
            <a:r>
              <a:rPr lang="ar-EG" smtClean="0"/>
              <a:t>أ.د/ عزه عبدالله</a:t>
            </a:r>
            <a:endParaRPr lang="en-US"/>
          </a:p>
        </p:txBody>
      </p:sp>
      <p:sp>
        <p:nvSpPr>
          <p:cNvPr id="7" name="Slide Number Placeholder 6"/>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151284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E7051-47F8-46DF-8809-24AA343A2964}" type="datetime1">
              <a:rPr lang="en-US" smtClean="0"/>
              <a:t>4/19/2020</a:t>
            </a:fld>
            <a:endParaRPr lang="en-US"/>
          </a:p>
        </p:txBody>
      </p:sp>
      <p:sp>
        <p:nvSpPr>
          <p:cNvPr id="6" name="Footer Placeholder 5"/>
          <p:cNvSpPr>
            <a:spLocks noGrp="1"/>
          </p:cNvSpPr>
          <p:nvPr>
            <p:ph type="ftr" sz="quarter" idx="11"/>
          </p:nvPr>
        </p:nvSpPr>
        <p:spPr/>
        <p:txBody>
          <a:bodyPr/>
          <a:lstStyle/>
          <a:p>
            <a:r>
              <a:rPr lang="ar-EG" smtClean="0"/>
              <a:t>أ.د/ عزه عبدالله</a:t>
            </a:r>
            <a:endParaRPr lang="en-US"/>
          </a:p>
        </p:txBody>
      </p:sp>
      <p:sp>
        <p:nvSpPr>
          <p:cNvPr id="7" name="Slide Number Placeholder 6"/>
          <p:cNvSpPr>
            <a:spLocks noGrp="1"/>
          </p:cNvSpPr>
          <p:nvPr>
            <p:ph type="sldNum" sz="quarter" idx="12"/>
          </p:nvPr>
        </p:nvSpPr>
        <p:spPr/>
        <p:txBody>
          <a:bodyPr/>
          <a:lstStyle/>
          <a:p>
            <a:fld id="{A7D45B89-2A52-49E3-A6AD-ABC1B6B164CA}" type="slidenum">
              <a:rPr lang="en-US" smtClean="0"/>
              <a:t>‹#›</a:t>
            </a:fld>
            <a:endParaRPr lang="en-US"/>
          </a:p>
        </p:txBody>
      </p:sp>
    </p:spTree>
    <p:extLst>
      <p:ext uri="{BB962C8B-B14F-4D97-AF65-F5344CB8AC3E}">
        <p14:creationId xmlns:p14="http://schemas.microsoft.com/office/powerpoint/2010/main" val="142124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7FD78-D688-4716-9D33-DB459D7B3426}" type="datetime1">
              <a:rPr lang="en-US" smtClean="0"/>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 عزه عبدالله</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45B89-2A52-49E3-A6AD-ABC1B6B164CA}" type="slidenum">
              <a:rPr lang="en-US" smtClean="0"/>
              <a:t>‹#›</a:t>
            </a:fld>
            <a:endParaRPr lang="en-US"/>
          </a:p>
        </p:txBody>
      </p:sp>
    </p:spTree>
    <p:extLst>
      <p:ext uri="{BB962C8B-B14F-4D97-AF65-F5344CB8AC3E}">
        <p14:creationId xmlns:p14="http://schemas.microsoft.com/office/powerpoint/2010/main" val="1620163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188640"/>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52253" y="1271046"/>
            <a:ext cx="7435049" cy="1077218"/>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الجغرافيه الحيويه (ب)</a:t>
            </a:r>
          </a:p>
          <a:p>
            <a:pPr algn="ctr"/>
            <a:r>
              <a:rPr lang="ar-EG" sz="3200" b="1" cap="none" spc="0" dirty="0" smtClean="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rPr>
              <a:t> الفرقه الثانيه قسم الجغرافيا ونظم المعلومات الجغرافيه</a:t>
            </a:r>
            <a:endParaRPr lang="en-US" sz="3200" b="1" cap="none" spc="0" dirty="0">
              <a:ln w="12700">
                <a:solidFill>
                  <a:schemeClr val="tx2">
                    <a:satMod val="155000"/>
                  </a:schemeClr>
                </a:solidFill>
                <a:prstDash val="solid"/>
              </a:ln>
              <a:solidFill>
                <a:srgbClr val="0000CC"/>
              </a:solidFill>
              <a:effectLst>
                <a:outerShdw blurRad="41275" dist="20320" dir="1800000" algn="tl" rotWithShape="0">
                  <a:srgbClr val="000000">
                    <a:alpha val="40000"/>
                  </a:srgbClr>
                </a:outerShdw>
              </a:effectLst>
            </a:endParaRPr>
          </a:p>
        </p:txBody>
      </p:sp>
      <p:sp>
        <p:nvSpPr>
          <p:cNvPr id="8" name="Rectangle 7"/>
          <p:cNvSpPr/>
          <p:nvPr/>
        </p:nvSpPr>
        <p:spPr>
          <a:xfrm>
            <a:off x="1765797" y="2967335"/>
            <a:ext cx="5612435" cy="707886"/>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(7) التقييم البيئى للغلاف الحيوى</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Rectangle 8"/>
          <p:cNvSpPr/>
          <p:nvPr/>
        </p:nvSpPr>
        <p:spPr>
          <a:xfrm>
            <a:off x="892886" y="4122350"/>
            <a:ext cx="7704856" cy="1692771"/>
          </a:xfrm>
          <a:prstGeom prst="rect">
            <a:avLst/>
          </a:prstGeom>
          <a:noFill/>
        </p:spPr>
        <p:txBody>
          <a:bodyPr wrap="square" lIns="91440" tIns="45720" rIns="91440" bIns="45720">
            <a:spAutoFit/>
          </a:bodyPr>
          <a:lstStyle/>
          <a:p>
            <a:pPr algn="ctr"/>
            <a:r>
              <a:rPr lang="ar-EG" sz="36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أ.د./عزة عبدالله</a:t>
            </a:r>
          </a:p>
          <a:p>
            <a:pPr algn="ctr" rtl="1"/>
            <a:r>
              <a:rPr lang="ar-EG" sz="36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أستاذ </a:t>
            </a:r>
            <a:r>
              <a:rPr lang="ar-EG" sz="3200" b="1"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الجغرافيا </a:t>
            </a:r>
            <a:r>
              <a:rPr lang="ar-EG" sz="3200" b="1"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الطبيعية -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كلية </a:t>
            </a:r>
            <a:r>
              <a:rPr lang="ar-EG" sz="3200" b="1" cap="none" spc="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الآداب </a:t>
            </a:r>
            <a:r>
              <a:rPr lang="ar-EG" sz="3200" b="1" cap="none" spc="0" dirty="0" smtClean="0">
                <a:ln w="12700">
                  <a:solidFill>
                    <a:schemeClr val="tx2">
                      <a:lumMod val="75000"/>
                    </a:schemeClr>
                  </a:solidFill>
                  <a:prstDash val="solid"/>
                </a:ln>
                <a:solidFill>
                  <a:srgbClr val="0000FF"/>
                </a:solidFill>
                <a:effectLst>
                  <a:outerShdw dist="38100" dir="2640000" algn="bl" rotWithShape="0">
                    <a:schemeClr val="tx2">
                      <a:lumMod val="75000"/>
                    </a:schemeClr>
                  </a:outerShdw>
                </a:effectLst>
              </a:rPr>
              <a:t>جامعة بنها</a:t>
            </a:r>
          </a:p>
          <a:p>
            <a:pPr algn="ctr" rtl="1"/>
            <a:r>
              <a:rPr lang="en-US" sz="3200" b="1"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Azza.Abdallah@fart.bu.edu.eg</a:t>
            </a:r>
            <a:endParaRPr lang="en-US" sz="32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2" name="Date Placeholder 1"/>
          <p:cNvSpPr>
            <a:spLocks noGrp="1"/>
          </p:cNvSpPr>
          <p:nvPr>
            <p:ph type="dt" sz="half" idx="10"/>
          </p:nvPr>
        </p:nvSpPr>
        <p:spPr/>
        <p:txBody>
          <a:bodyPr/>
          <a:lstStyle/>
          <a:p>
            <a:fld id="{6FCE1794-ED00-4596-B62B-8C7C14DD388A}" type="datetime1">
              <a:rPr lang="en-US" smtClean="0"/>
              <a:t>4/19/2020</a:t>
            </a:fld>
            <a:endParaRPr lang="en-US"/>
          </a:p>
        </p:txBody>
      </p:sp>
      <p:sp>
        <p:nvSpPr>
          <p:cNvPr id="10" name="Slide Number Placeholder 9"/>
          <p:cNvSpPr>
            <a:spLocks noGrp="1"/>
          </p:cNvSpPr>
          <p:nvPr>
            <p:ph type="sldNum" sz="quarter" idx="12"/>
          </p:nvPr>
        </p:nvSpPr>
        <p:spPr/>
        <p:txBody>
          <a:bodyPr/>
          <a:lstStyle/>
          <a:p>
            <a:fld id="{A7D45B89-2A52-49E3-A6AD-ABC1B6B164CA}" type="slidenum">
              <a:rPr lang="en-US" smtClean="0"/>
              <a:t>1</a:t>
            </a:fld>
            <a:endParaRPr lang="en-US"/>
          </a:p>
        </p:txBody>
      </p:sp>
    </p:spTree>
    <p:extLst>
      <p:ext uri="{BB962C8B-B14F-4D97-AF65-F5344CB8AC3E}">
        <p14:creationId xmlns:p14="http://schemas.microsoft.com/office/powerpoint/2010/main" val="1651521265"/>
      </p:ext>
    </p:extLst>
  </p:cSld>
  <p:clrMapOvr>
    <a:masterClrMapping/>
  </p:clrMapOvr>
  <mc:AlternateContent xmlns:mc="http://schemas.openxmlformats.org/markup-compatibility/2006" xmlns:p14="http://schemas.microsoft.com/office/powerpoint/2010/main">
    <mc:Choice Requires="p14">
      <p:transition spd="slow" p14:dur="2000" advTm="10656"/>
    </mc:Choice>
    <mc:Fallback xmlns="">
      <p:transition spd="slow" advTm="1065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255" y="1196752"/>
            <a:ext cx="8352928" cy="4708981"/>
          </a:xfrm>
          <a:prstGeom prst="rect">
            <a:avLst/>
          </a:prstGeom>
        </p:spPr>
        <p:txBody>
          <a:bodyPr wrap="square">
            <a:spAutoFit/>
          </a:bodyPr>
          <a:lstStyle/>
          <a:p>
            <a:pPr algn="just" rtl="1" fontAlgn="base" hangingPunct="0">
              <a:lnSpc>
                <a:spcPct val="150000"/>
              </a:lnSpc>
            </a:pPr>
            <a:r>
              <a:rPr lang="ar-SA" sz="3200" b="1" u="sng"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الأفراط </a:t>
            </a:r>
            <a:r>
              <a:rPr lang="ar-SA" sz="32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فى ازالة الغطاء النباتى:</a:t>
            </a:r>
            <a:endParaRPr lang="en-US" sz="3200" b="1" u="sng"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على الرغم من أهمية الغابات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الجوهرية لوجود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الحياة على كوكبنا</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تقطع</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بسرعة كبيرة لأغراض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مختلفة</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منها تفريغ مساحات لإتاحة توسع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المدن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أو زرع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العشب لتقات</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عليها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أما الأشجار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المقطوعة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فهي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تباع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لكي تصنع منها</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ورق</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للكتابة والطباعة أو أثاث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منزلي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متنوع</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algn="just" rtl="1" fontAlgn="base" hangingPunct="0">
              <a:lnSpc>
                <a:spcPct val="150000"/>
              </a:lnSpc>
            </a:pP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وفي الوقت الحاضر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وصلت معدلات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قطع الأشجار إلى أرقام عالية جداً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مع</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زيادة السكان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حول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العالم، فالأشجار تقطع الآن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بمعدل</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هكتار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كل ثانية، مما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يعني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أن غابة مساحتها تعادل مساحة مدينة</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طوكيو</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اليابانية تقطع كل يوم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250</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كم</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تقريباً</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34A6AC48-1A27-4081-93AE-3FF38C0A26E2}"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10</a:t>
            </a:fld>
            <a:endParaRPr lang="en-US"/>
          </a:p>
        </p:txBody>
      </p:sp>
      <p:sp>
        <p:nvSpPr>
          <p:cNvPr id="6" name="Rectangle 5"/>
          <p:cNvSpPr/>
          <p:nvPr/>
        </p:nvSpPr>
        <p:spPr>
          <a:xfrm>
            <a:off x="2436618" y="332656"/>
            <a:ext cx="4208203" cy="584775"/>
          </a:xfrm>
          <a:prstGeom prst="rect">
            <a:avLst/>
          </a:prstGeom>
        </p:spPr>
        <p:txBody>
          <a:bodyPr wrap="none">
            <a:spAutoFit/>
          </a:bodyPr>
          <a:lstStyle/>
          <a:p>
            <a:pPr algn="just" rtl="1" fontAlgn="base" hangingPunct="0"/>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أسباب  تدهور الغلاف الحيوى </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00038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11</a:t>
            </a:fld>
            <a:endParaRPr lang="en-US"/>
          </a:p>
        </p:txBody>
      </p:sp>
      <p:sp>
        <p:nvSpPr>
          <p:cNvPr id="4" name="Rectangle 3"/>
          <p:cNvSpPr/>
          <p:nvPr/>
        </p:nvSpPr>
        <p:spPr>
          <a:xfrm>
            <a:off x="256243" y="1052736"/>
            <a:ext cx="8420213" cy="50783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تضررت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70</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 غابات قارة</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أوربا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نتيجة للقطع والتدمير وفي بعض الدول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أفريقيا</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و</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آسيا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حيث يقدر نسبة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الغابات المقطوعة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80</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فى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أندونيسيا</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جنوب شرق آسيا تقطع الأشجار والغابات بمعدل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200,000 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هكتار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 العام، مما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أدى إلى فقد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التربة خصوبتها،</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وقد كانت تصنف جزيرة</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سومطره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أنها واحدة من أغنى وأثمن مناطق العالم بالغابات المدارية الطبيعية، أما الآن فيقدر أن</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ها</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فقدت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ما يتراوح بين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60</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إلى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80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غاباتها الأصلية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v"/>
            </a:pP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كانت الغابات المطيرة تغطي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4/3</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أراضي جزيرة</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بورنيو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لكن بسبب قطع الأشجار لأغراض مختلفة يقدر أن نسبة الغابات فيها تناقصت من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75</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تقريباً إلى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50</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2436618" y="188640"/>
            <a:ext cx="4208203" cy="584775"/>
          </a:xfrm>
          <a:prstGeom prst="rect">
            <a:avLst/>
          </a:prstGeom>
        </p:spPr>
        <p:txBody>
          <a:bodyPr wrap="none">
            <a:spAutoFit/>
          </a:bodyPr>
          <a:lstStyle/>
          <a:p>
            <a:pPr algn="just" rtl="1" fontAlgn="base" hangingPunct="0"/>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أسباب  تدهور الغلاف الحيوى </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16451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12</a:t>
            </a:fld>
            <a:endParaRPr lang="en-US"/>
          </a:p>
        </p:txBody>
      </p:sp>
      <p:sp>
        <p:nvSpPr>
          <p:cNvPr id="4" name="Rectangle 3"/>
          <p:cNvSpPr/>
          <p:nvPr/>
        </p:nvSpPr>
        <p:spPr>
          <a:xfrm>
            <a:off x="450598" y="1052736"/>
            <a:ext cx="8441882"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قارة</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أمريكا الشماليه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فقد بقي ما يقل عن شجرة واحدة من بين كل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20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شجرة كانت موجودة بالأصل في أنحاء القارة</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يقدر أن حوالي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25</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 من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الأشجار التي تقطع في أمريكا الشمالية تبقى في مكانها حتى تتعفن وتصبح غير قابلة للاستخدام دون الانتفاع بها</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في</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أوربا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اختفت أكثر من نصف غابات</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بريطانيا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خلال آخر نصف قرن فقط، فضلاً عن أن العديد من غابات القارة فقدت جزءاً كبيراً من</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تنوعها الحيوى</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يعتقد أن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50</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 غابات العالم دمرت أثناء الفترة الممتدة بين عامي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1950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2000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فقط،</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ويتوقع مع هذا المعدل الهائل أن معظم الغابات المطيرة حول العالم ستكون قد دمرت وخربت بحلول عام </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2050</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5" name="Rectangle 4"/>
          <p:cNvSpPr/>
          <p:nvPr/>
        </p:nvSpPr>
        <p:spPr>
          <a:xfrm>
            <a:off x="2436618" y="188640"/>
            <a:ext cx="4208203" cy="584775"/>
          </a:xfrm>
          <a:prstGeom prst="rect">
            <a:avLst/>
          </a:prstGeom>
        </p:spPr>
        <p:txBody>
          <a:bodyPr wrap="none">
            <a:spAutoFit/>
          </a:bodyPr>
          <a:lstStyle/>
          <a:p>
            <a:pPr algn="just" rtl="1" fontAlgn="base" hangingPunct="0"/>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أسباب  تدهور الغلاف الحيوى </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304406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8024" y="980728"/>
            <a:ext cx="4114506" cy="563231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يخل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اختفاء الأشجار بالتوازن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الطبيعي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البيئات المحلية، ومن ذلك جرف السيول التي تضرب الغابات عديمة الأشجار للتربة السطحية الخصبة التي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تحتوي</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المواد العضويه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مما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يمنع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الزراعة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أرض الغابة الخصبة السابقة، كما أنه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يمكن أن يتسبب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فى حدوث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انزلاقات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أرضية في حال كانت الأرض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منحدرة </a:t>
            </a: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أو أن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يسبب</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فيضانات </a:t>
            </a:r>
            <a:r>
              <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ضخمة</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6847FCE4-65E6-4CE2-8402-B9A8E8EA84AF}"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13</a:t>
            </a:fld>
            <a:endParaRPr lang="en-US"/>
          </a:p>
        </p:txBody>
      </p:sp>
      <p:sp>
        <p:nvSpPr>
          <p:cNvPr id="6" name="Rectangle 5"/>
          <p:cNvSpPr/>
          <p:nvPr/>
        </p:nvSpPr>
        <p:spPr>
          <a:xfrm>
            <a:off x="5652120" y="332654"/>
            <a:ext cx="2642069" cy="584775"/>
          </a:xfrm>
          <a:prstGeom prst="rect">
            <a:avLst/>
          </a:prstGeom>
        </p:spPr>
        <p:txBody>
          <a:bodyPr wrap="none">
            <a:spAutoFit/>
          </a:bodyPr>
          <a:lstStyle/>
          <a:p>
            <a:pPr algn="ctr" rtl="1" fontAlgn="base" hangingPunct="0"/>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أخطار قطع الغابات</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0" name="Rectangle 9"/>
          <p:cNvSpPr/>
          <p:nvPr/>
        </p:nvSpPr>
        <p:spPr>
          <a:xfrm>
            <a:off x="827584" y="1166842"/>
            <a:ext cx="3246900"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الرعي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الجائز هو الضغط على المراعى الطبيعيه من قطعان الأنعام كالماشية التى يربيها الإنسان ويعتمد عليه كثروة حيوانية تمده بالغذاء البروتينى، ويحدث بتمكين أعداد كبيرة من الحيوانات بالتغذي على بقعة محدودة من المراعي لإنتاج كمية أكبر من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اللحوم</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dirty="0" smtClean="0">
                <a:solidFill>
                  <a:srgbClr val="FF0000"/>
                </a:solidFill>
              </a:rPr>
              <a:t> </a:t>
            </a:r>
            <a:endParaRPr lang="en-US" dirty="0">
              <a:solidFill>
                <a:srgbClr val="FF0000"/>
              </a:solidFill>
            </a:endParaRPr>
          </a:p>
        </p:txBody>
      </p:sp>
      <p:sp>
        <p:nvSpPr>
          <p:cNvPr id="11" name="Rectangle 10"/>
          <p:cNvSpPr/>
          <p:nvPr/>
        </p:nvSpPr>
        <p:spPr>
          <a:xfrm>
            <a:off x="1403648" y="248335"/>
            <a:ext cx="1685077" cy="669094"/>
          </a:xfrm>
          <a:prstGeom prst="rect">
            <a:avLst/>
          </a:prstGeom>
        </p:spPr>
        <p:txBody>
          <a:bodyPr wrap="none">
            <a:spAutoFit/>
          </a:bodyPr>
          <a:lstStyle/>
          <a:p>
            <a:pPr algn="just" rtl="1" fontAlgn="base" hangingPunct="0">
              <a:lnSpc>
                <a:spcPct val="150000"/>
              </a:lnSpc>
            </a:pPr>
            <a:r>
              <a:rPr lang="ar-SA" sz="28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الرعى الجائر</a:t>
            </a:r>
            <a:endParaRPr lang="en-US" sz="28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3694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568952"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lvl="0" indent="-342900" algn="just" rtl="1" fontAlgn="base" hangingPunct="0">
              <a:lnSpc>
                <a:spcPct val="150000"/>
              </a:lnSpc>
              <a:buFont typeface="Wingdings" pitchFamily="2" charset="2"/>
              <a:buChar char="ü"/>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يؤدي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الرعي الجائر إلى تدهور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خصوبة وتماسك حبيبات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التربة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الذي قد يرافقه تقليل ثبات التربة وقابليتها للتجريف بفعل الرياح والأمطار ، وقد يؤدي إلى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تصحر</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تلك المراعي.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ü"/>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يؤدى الرعي الجائر لتصحر الأراضي الغابية وأراضى المراعى الطبيعية (حشائش السافانا والأستبس).</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ü"/>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يهدد الرعى الجائر التنوع الحيوي النباتي والفطرى بشكل مباشر أو غير مباشر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ü"/>
            </a:pP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خرجت </a:t>
            </a: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الكثير من الدول بتوصيات لتنظيم الرعي وسن القوانين لحماية المراعى الطبيعية والحياة الفطرية.</a:t>
            </a:r>
            <a:r>
              <a:rPr lang="ar-SA" dirty="0">
                <a:solidFill>
                  <a:srgbClr val="002060"/>
                </a:solidFill>
              </a:rPr>
              <a:t> </a:t>
            </a:r>
            <a:endParaRPr lang="en-US" dirty="0">
              <a:solidFill>
                <a:srgbClr val="002060"/>
              </a:solidFill>
            </a:endParaRPr>
          </a:p>
        </p:txBody>
      </p:sp>
      <p:sp>
        <p:nvSpPr>
          <p:cNvPr id="3" name="Date Placeholder 2"/>
          <p:cNvSpPr>
            <a:spLocks noGrp="1"/>
          </p:cNvSpPr>
          <p:nvPr>
            <p:ph type="dt" sz="half" idx="10"/>
          </p:nvPr>
        </p:nvSpPr>
        <p:spPr/>
        <p:txBody>
          <a:bodyPr/>
          <a:lstStyle/>
          <a:p>
            <a:fld id="{08E9CECF-76C7-4195-B480-82D8CC4BA3A2}"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14</a:t>
            </a:fld>
            <a:endParaRPr lang="en-US"/>
          </a:p>
        </p:txBody>
      </p:sp>
      <p:sp>
        <p:nvSpPr>
          <p:cNvPr id="8" name="Rectangle 7"/>
          <p:cNvSpPr/>
          <p:nvPr/>
        </p:nvSpPr>
        <p:spPr>
          <a:xfrm>
            <a:off x="3200776" y="260648"/>
            <a:ext cx="2675732" cy="751488"/>
          </a:xfrm>
          <a:prstGeom prst="rect">
            <a:avLst/>
          </a:prstGeom>
        </p:spPr>
        <p:txBody>
          <a:bodyPr wrap="none">
            <a:spAutoFit/>
          </a:bodyPr>
          <a:lstStyle/>
          <a:p>
            <a:pPr algn="just" rtl="1" fontAlgn="base" hangingPunct="0">
              <a:lnSpc>
                <a:spcPct val="150000"/>
              </a:lnSpc>
            </a:pPr>
            <a:r>
              <a:rPr lang="ar-SA" sz="32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نتائج الرعى الجائر</a:t>
            </a:r>
            <a:endParaRPr lang="en-US" sz="32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16744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974" y="1124744"/>
            <a:ext cx="8568952" cy="5078313"/>
          </a:xfrm>
          <a:prstGeom prst="rect">
            <a:avLst/>
          </a:prstGeom>
        </p:spPr>
        <p:txBody>
          <a:bodyPr wrap="square">
            <a:spAutoFit/>
          </a:bodyPr>
          <a:lstStyle/>
          <a:p>
            <a:pPr algn="just" rtl="1" fontAlgn="base" hangingPunct="0">
              <a:lnSpc>
                <a:spcPct val="150000"/>
              </a:lnSpc>
            </a:pPr>
            <a:r>
              <a:rPr lang="ar-SA"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هناك </a:t>
            </a:r>
            <a:r>
              <a:rPr lang="ar-SA" sz="2400" b="1" u="sng" dirty="0">
                <a:ln w="12700">
                  <a:solidFill>
                    <a:schemeClr val="tx2">
                      <a:satMod val="155000"/>
                    </a:schemeClr>
                  </a:solidFill>
                  <a:prstDash val="solid"/>
                </a:ln>
                <a:effectLst>
                  <a:outerShdw blurRad="41275" dist="20320" dir="1800000" algn="tl" rotWithShape="0">
                    <a:srgbClr val="000000">
                      <a:alpha val="40000"/>
                    </a:srgbClr>
                  </a:outerShdw>
                </a:effectLst>
              </a:rPr>
              <a:t>عاملان أساسيان في نشوب حرائق الغابات</a:t>
            </a:r>
            <a:r>
              <a:rPr lang="en-US" sz="2400" b="1" u="sng" dirty="0">
                <a:ln w="12700">
                  <a:solidFill>
                    <a:schemeClr val="tx2">
                      <a:satMod val="155000"/>
                    </a:schemeClr>
                  </a:solidFill>
                  <a:prstDash val="solid"/>
                </a:ln>
                <a:effectLst>
                  <a:outerShdw blurRad="41275" dist="20320" dir="1800000" algn="tl" rotWithShape="0">
                    <a:srgbClr val="000000">
                      <a:alpha val="40000"/>
                    </a:srgbClr>
                  </a:outerShdw>
                </a:effectLst>
              </a:rPr>
              <a:t> </a:t>
            </a:r>
            <a:r>
              <a:rPr lang="ar-SA" sz="2400" b="1" u="sng" dirty="0">
                <a:ln w="12700">
                  <a:solidFill>
                    <a:schemeClr val="tx2">
                      <a:satMod val="155000"/>
                    </a:schemeClr>
                  </a:solidFill>
                  <a:prstDash val="solid"/>
                </a:ln>
                <a:effectLst>
                  <a:outerShdw blurRad="41275" dist="20320" dir="1800000" algn="tl" rotWithShape="0">
                    <a:srgbClr val="000000">
                      <a:alpha val="40000"/>
                    </a:srgbClr>
                  </a:outerShdw>
                </a:effectLst>
              </a:rPr>
              <a:t>هما :</a:t>
            </a:r>
            <a:endParaRPr lang="en-US" sz="2400" b="1" u="sng"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just" rtl="1" fontAlgn="base" hangingPunct="0">
              <a:lnSpc>
                <a:spcPct val="150000"/>
              </a:lnSpc>
            </a:pPr>
            <a:r>
              <a:rPr lang="ar-SA" sz="2400" b="1" u="sng"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أولاً: عوامل طبيعية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لا دخل للإنسان فيها، وتنشأعن تراكم أوراق الاشجار وما ينتج عنها من حرارة ، أوسقوط الشهب.</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ثانياً: عوامل بشرية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يكون الإنسان هو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سبب الحدوث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ومن أشهر الأمثلة على العوامل البشرية تلك الحرائق التي اندلعت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عامى</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1998/1997 فى</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إندونيسيا </a:t>
            </a: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وانبعث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منها</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غازات سامة غطت مساحة كبيرة من منطقة</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جنوب شرق آسيا</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مما نتج عنه ظهور مشاكل صحية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وبيئية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حيث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نشبت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الحرائق في حوالي 808 موقعاً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وقدرت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المساحة التي دمرتها</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الحرائق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بحوالي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456,000</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كم2.</a:t>
            </a:r>
          </a:p>
          <a:p>
            <a:pPr algn="just" rtl="1" fontAlgn="base" hangingPunct="0">
              <a:lnSpc>
                <a:spcPct val="150000"/>
              </a:lnSpc>
            </a:pP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42F5631A-4A9E-4F54-841C-57792FE6B3F0}"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15</a:t>
            </a:fld>
            <a:endParaRPr lang="en-US"/>
          </a:p>
        </p:txBody>
      </p:sp>
      <p:sp>
        <p:nvSpPr>
          <p:cNvPr id="4" name="Rectangle 3"/>
          <p:cNvSpPr/>
          <p:nvPr/>
        </p:nvSpPr>
        <p:spPr>
          <a:xfrm>
            <a:off x="3522279" y="260648"/>
            <a:ext cx="2048958" cy="751488"/>
          </a:xfrm>
          <a:prstGeom prst="rect">
            <a:avLst/>
          </a:prstGeom>
        </p:spPr>
        <p:txBody>
          <a:bodyPr wrap="none">
            <a:spAutoFit/>
          </a:bodyPr>
          <a:lstStyle/>
          <a:p>
            <a:pPr algn="just" rtl="1" fontAlgn="base" hangingPunct="0">
              <a:lnSpc>
                <a:spcPct val="150000"/>
              </a:lnSpc>
            </a:pP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حرائق الغابات</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57537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16</a:t>
            </a:fld>
            <a:endParaRPr lang="en-US"/>
          </a:p>
        </p:txBody>
      </p:sp>
      <p:sp>
        <p:nvSpPr>
          <p:cNvPr id="4" name="Rectangle 3"/>
          <p:cNvSpPr/>
          <p:nvPr/>
        </p:nvSpPr>
        <p:spPr>
          <a:xfrm>
            <a:off x="378590" y="1124744"/>
            <a:ext cx="8441882" cy="452431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rtl="1" fontAlgn="base" hangingPunct="0">
              <a:lnSpc>
                <a:spcPct val="150000"/>
              </a:lnSpc>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ويرجع السبب الأساسي وراء هذه</a:t>
            </a:r>
            <a:r>
              <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الحرائق </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تحويل </a:t>
            </a: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إنتاج هذه الغابات من خلال إحلال زراعة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النخيل </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لإنتاج</a:t>
            </a:r>
            <a:r>
              <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الزيوت</a:t>
            </a:r>
            <a:r>
              <a:rPr lang="en-US"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ونتج عن هذه الحرائق خسارة فادحة</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للأخشاب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والثروة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النباتية والحيوانية والبشرية لأن الغازات السامة لهذه الحرائق تمتد إلى البلدان المجاورة ولا تقف عند حدود دولة بعينها.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ويمكننا وصف حرائق الغابات بأنها أعظم كارثة بيئية لهذا العقد، وكارثة أجيال لا تستطيع إتخاذ أية إجراءات وقائية بعيداً عن السياسات والحكومات، ولكن عليها أن تدفع الثمن وتتحمل العواقب</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5" name="Rectangle 4"/>
          <p:cNvSpPr/>
          <p:nvPr/>
        </p:nvSpPr>
        <p:spPr>
          <a:xfrm>
            <a:off x="3522280" y="260648"/>
            <a:ext cx="2048958" cy="751488"/>
          </a:xfrm>
          <a:prstGeom prst="rect">
            <a:avLst/>
          </a:prstGeom>
        </p:spPr>
        <p:txBody>
          <a:bodyPr wrap="none">
            <a:spAutoFit/>
          </a:bodyPr>
          <a:lstStyle/>
          <a:p>
            <a:pPr algn="just" rtl="1" fontAlgn="base" hangingPunct="0">
              <a:lnSpc>
                <a:spcPct val="150000"/>
              </a:lnSpc>
            </a:pP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حرائق </a:t>
            </a:r>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الغابات</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722359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80728"/>
            <a:ext cx="8784976" cy="5632311"/>
          </a:xfrm>
          <a:prstGeom prst="rect">
            <a:avLst/>
          </a:prstGeom>
        </p:spPr>
        <p:txBody>
          <a:bodyPr wrap="square">
            <a:spAutoFit/>
          </a:bodyPr>
          <a:lstStyle/>
          <a:p>
            <a:pPr marL="342900" lvl="0" indent="-342900" algn="just" rtl="1" fontAlgn="base" hangingPunct="0">
              <a:lnSpc>
                <a:spcPct val="150000"/>
              </a:lnSpc>
              <a:buFont typeface="Wingdings" pitchFamily="2" charset="2"/>
              <a:buChar char="q"/>
            </a:pP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إنتاج </a:t>
            </a: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كميات </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ضخمة </a:t>
            </a: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من الرماد والذى يعمل على زيادة معامل حموضة التربة .</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يؤدى حرق الأشجار التى تنمو فوق منحدرات التلال الى تعرية المنحدرات وتعرضها لأخطار الإنزلاقات الأرضية و إكتساح التربة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q"/>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ينتج عن حرائق الغابات إنطلاق غازات مختلفة فى إتجاه الغلاف الغازى وأخطر هذه الغازات غاز ثانى أكسيد الكربون ، والذى يؤدى الى إستمرار زيادة معدلات درجات الحرارة فى الجو وما يترتب عليها من أثار سلبية على البيئة </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q"/>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القضاء على التنوع البيولوجي</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q"/>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تحافظ الغابات على المياه الجوفية حيث تساعد الأشجار التربة على امتصاص المياه. وتتولى جذور الأشجار مهمة تصفية المياه من بعض المواد الضارة قبل أن تصل إلى خزانات المياه الجوفية</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4" name="Date Placeholder 3"/>
          <p:cNvSpPr>
            <a:spLocks noGrp="1"/>
          </p:cNvSpPr>
          <p:nvPr>
            <p:ph type="dt" sz="half" idx="10"/>
          </p:nvPr>
        </p:nvSpPr>
        <p:spPr/>
        <p:txBody>
          <a:bodyPr/>
          <a:lstStyle/>
          <a:p>
            <a:fld id="{B46F0B9E-E5FD-42AA-8623-FCBB21F2BA21}" type="datetime1">
              <a:rPr lang="en-US" smtClean="0"/>
              <a:t>4/19/2020</a:t>
            </a:fld>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17</a:t>
            </a:fld>
            <a:endParaRPr lang="en-US"/>
          </a:p>
        </p:txBody>
      </p:sp>
      <p:sp>
        <p:nvSpPr>
          <p:cNvPr id="5" name="Rectangle 4"/>
          <p:cNvSpPr/>
          <p:nvPr/>
        </p:nvSpPr>
        <p:spPr>
          <a:xfrm>
            <a:off x="3347864" y="260647"/>
            <a:ext cx="2824812" cy="58477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نتائج حرائق الغابات</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53817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18</a:t>
            </a:fld>
            <a:endParaRPr lang="en-US"/>
          </a:p>
        </p:txBody>
      </p:sp>
      <p:sp>
        <p:nvSpPr>
          <p:cNvPr id="4" name="Rectangle 3"/>
          <p:cNvSpPr/>
          <p:nvPr/>
        </p:nvSpPr>
        <p:spPr>
          <a:xfrm>
            <a:off x="179512" y="846810"/>
            <a:ext cx="8784976" cy="507831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342900" indent="-342900" algn="just" rtl="1" fontAlgn="base" hangingPunct="0">
              <a:lnSpc>
                <a:spcPct val="150000"/>
              </a:lnSpc>
              <a:buFont typeface="Arial" pitchFamily="34" charset="0"/>
              <a:buChar char="•"/>
            </a:pP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تقلص المساحات الخضراء حيث تفقد التربة القدرة على اعادة نمو الحشائش والغابات وما يترتب عليها من خسائر </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اقتصادية</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فمن المعروف أن شجرة الصنوبر تحتاج لتعطي ثمراً خمسة وعشرون سنة، وخلال هذا الوقت، فإن كل هكتار من أراضي أشجار الصنوبر يحترق يؤدي إلى خسارة تصل إلى حوالى 150 ألف دولار خلال خمسة وعشرون سنة.تقدر خسارة الأخشاب جراء الحرائق بآلاف الدولارات في غابات السنديان والصنوبر البري والمثمر. </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Arial" pitchFamily="34" charset="0"/>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تؤثر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الحرائق على الإقتصاد الوطني من خلال تكلفة إعادة التشجير، وإطفاء الحرائق وتأثيرها على الزراعة إذ إن الحرائق تؤدي إلى خسارة مساحات شاسعة من الأراضي الزراعية، بالإضافة إلى خسائر في السياحة البيئية</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3347864" y="260647"/>
            <a:ext cx="2824812" cy="584775"/>
          </a:xfrm>
          <a:prstGeom prst="rect">
            <a:avLst/>
          </a:prstGeom>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نتائج حرائق الغابات</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40128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7266"/>
            <a:ext cx="8856983" cy="5078313"/>
          </a:xfrm>
          <a:prstGeom prst="rect">
            <a:avLst/>
          </a:prstGeom>
        </p:spPr>
        <p:txBody>
          <a:bodyPr wrap="square">
            <a:spAutoFit/>
          </a:bodyPr>
          <a:lstStyle/>
          <a:p>
            <a:pPr marL="342900" indent="-342900" algn="just" rtl="1" fontAlgn="base" hangingPunct="0">
              <a:lnSpc>
                <a:spcPct val="150000"/>
              </a:lnSpc>
              <a:buFont typeface="Arial" pitchFamily="34" charset="0"/>
              <a:buChar char="•"/>
            </a:pPr>
            <a:r>
              <a:rPr lang="ar-EG"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يؤدى </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قطع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أعداد ومساحات ضخمة من الأشجار </a:t>
            </a:r>
            <a:r>
              <a:rPr lang="ar-EG"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عدم تكون </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السحب </a:t>
            </a:r>
            <a:r>
              <a:rPr lang="ar-EG"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ومن ثم لا تسقط </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الأمطار وتصبح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الأراضي</a:t>
            </a:r>
            <a:r>
              <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أكثر جفافاً.</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Arial" pitchFamily="34" charset="0"/>
              <a:buChar char="•"/>
            </a:pP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يؤدى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قطع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الأشجار والغابات </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إلى حدوث خلل فى </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دورة الكربون الطبيعيه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حيث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أن الأشجار تختزن بشكل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طبيعي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داخلها كميات من عنصر</a:t>
            </a: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الكربون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تمتصها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من الجو، وعندما تحرق الشجرة أو تتحلل بعد قطعها تتحرر هذه الكميات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منها</a:t>
            </a: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وتنبعث إلى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الجو المحيط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بها على شكل غاز</a:t>
            </a: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ثانى أكسيد الكربون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،وهذا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فضلاً عن أن الطبقات السفلية من الغابات تختزن داخلها كميات من الكربون تتحرر عند زوال الغابات مما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يطلق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ملايين الأطنان من الكربون إلى الجو،</a:t>
            </a: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ولذ</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لك</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فإن قطع أشجار </a:t>
            </a: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من شأنه أن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يزيد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من نسبة الكربون في الجو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ويزيد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من تفاقم </a:t>
            </a: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ظاهرة الاحتباس الحراري</a:t>
            </a:r>
            <a:r>
              <a:rPr lang="en-US"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p>
        </p:txBody>
      </p:sp>
      <p:sp>
        <p:nvSpPr>
          <p:cNvPr id="3" name="Date Placeholder 2"/>
          <p:cNvSpPr>
            <a:spLocks noGrp="1"/>
          </p:cNvSpPr>
          <p:nvPr>
            <p:ph type="dt" sz="half" idx="10"/>
          </p:nvPr>
        </p:nvSpPr>
        <p:spPr/>
        <p:txBody>
          <a:bodyPr/>
          <a:lstStyle/>
          <a:p>
            <a:fld id="{D4A2B7C5-36DD-4A7D-9BD7-D2F1FFC18DFB}" type="datetime1">
              <a:rPr lang="en-US" smtClean="0"/>
              <a:t>4/19/2020</a:t>
            </a:fld>
            <a:endParaRPr lang="en-US" dirty="0"/>
          </a:p>
        </p:txBody>
      </p:sp>
      <p:sp>
        <p:nvSpPr>
          <p:cNvPr id="5" name="Slide Number Placeholder 4"/>
          <p:cNvSpPr>
            <a:spLocks noGrp="1"/>
          </p:cNvSpPr>
          <p:nvPr>
            <p:ph type="sldNum" sz="quarter" idx="12"/>
          </p:nvPr>
        </p:nvSpPr>
        <p:spPr/>
        <p:txBody>
          <a:bodyPr/>
          <a:lstStyle/>
          <a:p>
            <a:fld id="{A7D45B89-2A52-49E3-A6AD-ABC1B6B164CA}" type="slidenum">
              <a:rPr lang="en-US" smtClean="0"/>
              <a:t>19</a:t>
            </a:fld>
            <a:endParaRPr lang="en-US"/>
          </a:p>
        </p:txBody>
      </p:sp>
      <p:sp>
        <p:nvSpPr>
          <p:cNvPr id="4" name="Rectangle 3"/>
          <p:cNvSpPr/>
          <p:nvPr/>
        </p:nvSpPr>
        <p:spPr>
          <a:xfrm>
            <a:off x="2931293" y="188640"/>
            <a:ext cx="3369833" cy="669094"/>
          </a:xfrm>
          <a:prstGeom prst="rect">
            <a:avLst/>
          </a:prstGeom>
        </p:spPr>
        <p:txBody>
          <a:bodyPr wrap="none">
            <a:spAutoFit/>
          </a:bodyPr>
          <a:lstStyle/>
          <a:p>
            <a:pPr algn="just" rtl="1" fontAlgn="base" hangingPunct="0">
              <a:lnSpc>
                <a:spcPct val="150000"/>
              </a:lnSpc>
            </a:pPr>
            <a:r>
              <a:rPr lang="ar-SA"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نتائج تدهور الغلاف الحيوى</a:t>
            </a:r>
            <a:endParaRPr lang="en-US"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6" name="Rectangle 5"/>
          <p:cNvSpPr/>
          <p:nvPr/>
        </p:nvSpPr>
        <p:spPr>
          <a:xfrm>
            <a:off x="2583441" y="840935"/>
            <a:ext cx="4336444" cy="646331"/>
          </a:xfrm>
          <a:prstGeom prst="rect">
            <a:avLst/>
          </a:prstGeom>
        </p:spPr>
        <p:txBody>
          <a:bodyPr wrap="none">
            <a:spAutoFit/>
          </a:bodyPr>
          <a:lstStyle/>
          <a:p>
            <a:pPr algn="just" rtl="1" fontAlgn="base" hangingPunct="0">
              <a:lnSpc>
                <a:spcPct val="150000"/>
              </a:lnSpc>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ارتفاع درجات  الحراره على سطح الأرض</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38920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484784"/>
            <a:ext cx="8352928" cy="3356688"/>
          </a:xfrm>
          <a:prstGeom prst="rect">
            <a:avLst/>
          </a:prstGeom>
        </p:spPr>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يتضمن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الغلاف الحيوى كل الكائنات الحية من نباتات وحيوانات وفطريات ، وهو ليس غلافاً مستقلاً وانما هو غلافاً متداخلاً مع الغلاف الصخرى والغلاف المائى والغلاف الجوى.</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تعرف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الموارد الحيوية بأنها أى مورد نباتى أو حيوانى يلعب دوراً هاماً فى حياة الانسان سواء كان مصدر اقتصادى له قيمته الاقتصادية أو أهمية أو كعامل حفظ وصيانة للنظم البيئية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2" name="Rectangle 1"/>
          <p:cNvSpPr/>
          <p:nvPr/>
        </p:nvSpPr>
        <p:spPr>
          <a:xfrm>
            <a:off x="2736318" y="289577"/>
            <a:ext cx="3323346" cy="833883"/>
          </a:xfrm>
          <a:prstGeom prst="rect">
            <a:avLst/>
          </a:prstGeom>
        </p:spPr>
        <p:txBody>
          <a:bodyPr wrap="none">
            <a:spAutoFit/>
          </a:bodyPr>
          <a:lstStyle/>
          <a:p>
            <a:pPr algn="just" rtl="1" fontAlgn="base" hangingPunct="0">
              <a:lnSpc>
                <a:spcPct val="150000"/>
              </a:lnSpc>
            </a:pPr>
            <a:r>
              <a:rPr lang="ar-SA" sz="36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أهمية الغلاف الحيوى</a:t>
            </a:r>
            <a:endParaRPr lang="en-US" sz="36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8E9C19B2-5B84-4B34-B6ED-5B544D294C0A}" type="datetime1">
              <a:rPr lang="en-US" smtClean="0"/>
              <a:t>4/19/2020</a:t>
            </a:fld>
            <a:endParaRPr lang="en-US"/>
          </a:p>
        </p:txBody>
      </p:sp>
      <p:sp>
        <p:nvSpPr>
          <p:cNvPr id="6" name="Slide Number Placeholder 5"/>
          <p:cNvSpPr>
            <a:spLocks noGrp="1"/>
          </p:cNvSpPr>
          <p:nvPr>
            <p:ph type="sldNum" sz="quarter" idx="12"/>
          </p:nvPr>
        </p:nvSpPr>
        <p:spPr/>
        <p:txBody>
          <a:bodyPr/>
          <a:lstStyle/>
          <a:p>
            <a:fld id="{A7D45B89-2A52-49E3-A6AD-ABC1B6B164CA}" type="slidenum">
              <a:rPr lang="en-US" smtClean="0"/>
              <a:t>2</a:t>
            </a:fld>
            <a:endParaRPr lang="en-US"/>
          </a:p>
        </p:txBody>
      </p:sp>
    </p:spTree>
    <p:extLst>
      <p:ext uri="{BB962C8B-B14F-4D97-AF65-F5344CB8AC3E}">
        <p14:creationId xmlns:p14="http://schemas.microsoft.com/office/powerpoint/2010/main" val="2798533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1" y="1052736"/>
            <a:ext cx="8856985" cy="5539978"/>
          </a:xfrm>
          <a:prstGeom prst="rect">
            <a:avLst/>
          </a:prstGeom>
        </p:spPr>
        <p:txBody>
          <a:bodyPr wrap="square">
            <a:spAutoFit/>
          </a:bodyPr>
          <a:lstStyle/>
          <a:p>
            <a:pPr marL="342900" indent="-342900" algn="just" rtl="1">
              <a:buFont typeface="Courier New" pitchFamily="49" charset="0"/>
              <a:buChar char="o"/>
            </a:pP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ذوبان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الغطاءات الجليدية القطبية، فى عدة أماكن أخرى من العالم مثل مرتفعات جبال الألب بأوربا وجبال تيان شان بآسيا الصغرى.</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قدر العلماء متوسط ارتفاع درجات الحرارة فى ألاسكا وسيبيريا وبعض أجزاء من كندا بنحو 4 درجات مئوية، وفقد البحر المتجمد نحو 40% من طبقات جليده، وتراجع بنسبة 6% من المساحة التى كان يشغلها فى الثمانينات من القرن العشرين.</a:t>
            </a:r>
            <a:endPar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حدوث ارتفاع فى مناسيب مياه البحار والمحيطات العالمية، قد يتراوح بين 20 و30سم عن المناسيب الحالية حتى عام 2050م ، ويترتب على ذلك تعرض الأراضى الساحلية المنخفضة المنسوب لخطر الغرق، حيث يرى العلماء أن مدن مثل لندن ونيويورك سوف تغرقها مياه البحر تماماً.</a:t>
            </a:r>
            <a:endParaRPr lang="ar-EG"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يؤدى ذوبان الغطاءات الجليدية إلى تدهور الحياة البرية، فذوبان الجليد يعنـــى حدوث تغير جوهرى للحيوانات البرية التى تعيش فى البيئة القطبيـــة مثل الدب القطبى وطائر البطريك. وقد ورد فى تقرير معهد مراقبة العالم أن ارتفـــاع حرارة الأرض قد يعرض نحو 11% من أنواع الطيــور، و25% من الثدييات، و34% من الأسمــــاك لخطـــــر الإنقراض</a:t>
            </a:r>
            <a:r>
              <a:rPr lang="ar-SA" dirty="0">
                <a:solidFill>
                  <a:srgbClr val="FF0000"/>
                </a:solidFill>
              </a:rPr>
              <a:t>.</a:t>
            </a:r>
            <a:endParaRPr lang="en-US" dirty="0">
              <a:solidFill>
                <a:srgbClr val="FF0000"/>
              </a:solidFill>
            </a:endParaRPr>
          </a:p>
          <a:p>
            <a:pPr marL="285750" indent="-285750">
              <a:buFont typeface="Courier New" pitchFamily="49" charset="0"/>
              <a:buChar char="o"/>
            </a:pPr>
            <a:endParaRPr lang="en-US" dirty="0"/>
          </a:p>
        </p:txBody>
      </p:sp>
      <p:sp>
        <p:nvSpPr>
          <p:cNvPr id="3" name="Date Placeholder 2"/>
          <p:cNvSpPr>
            <a:spLocks noGrp="1"/>
          </p:cNvSpPr>
          <p:nvPr>
            <p:ph type="dt" sz="half" idx="10"/>
          </p:nvPr>
        </p:nvSpPr>
        <p:spPr/>
        <p:txBody>
          <a:bodyPr/>
          <a:lstStyle/>
          <a:p>
            <a:fld id="{097DDA02-C42F-472B-B442-209D1CA972A5}"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20</a:t>
            </a:fld>
            <a:endParaRPr lang="en-US"/>
          </a:p>
        </p:txBody>
      </p:sp>
      <p:sp>
        <p:nvSpPr>
          <p:cNvPr id="4" name="Rectangle 3"/>
          <p:cNvSpPr/>
          <p:nvPr/>
        </p:nvSpPr>
        <p:spPr>
          <a:xfrm>
            <a:off x="2726069" y="188640"/>
            <a:ext cx="3725699" cy="584775"/>
          </a:xfrm>
          <a:prstGeom prst="rect">
            <a:avLst/>
          </a:prstGeom>
        </p:spPr>
        <p:txBody>
          <a:bodyPr wrap="none">
            <a:spAutoFit/>
          </a:bodyPr>
          <a:lstStyle/>
          <a:p>
            <a:pPr algn="just" rtl="1" fontAlgn="base" hangingPunct="0"/>
            <a:r>
              <a:rPr lang="ar-EG"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نتائج </a:t>
            </a:r>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ارتفاع </a:t>
            </a: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حرارة </a:t>
            </a:r>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الأرض</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16102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713" y="1268760"/>
            <a:ext cx="8640960" cy="4893647"/>
          </a:xfrm>
          <a:prstGeom prst="rect">
            <a:avLst/>
          </a:prstGeom>
        </p:spPr>
        <p:txBody>
          <a:bodyPr wrap="square">
            <a:spAutoFit/>
          </a:bodyPr>
          <a:lstStyle/>
          <a:p>
            <a:pPr marL="342900" indent="-342900" algn="just" rtl="1">
              <a:buFont typeface="Courier New" pitchFamily="49" charset="0"/>
              <a:buChar char="o"/>
            </a:pP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حدوث تغير فى نظام الطقس على سطح الأرض، ويرتبط بذلك تغــــير توزيع الرياح، وتــــوزيعات المطــر، وقــد تحدث عـــواصف مفاجئــــة وحـــادة فى منــاطق مختلفة من العالم. </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يتوقع علماء البيئة مع تزايد ارتفاع درجات الحرارة على سطح الأرض اختفاء القمـم الجليدية فى العــــالم فى أقل من 20 سنة، ويرتبط بذلك تغيرات فى أنمــاط تســـاقط الأمطار، وحدوث فيضانات، واشـــتداد الأعـــاصير ومـــا يـــرتبط بذلك من تغـــــيرات واسعة فى الأنظمة البيئية.</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يعكس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الجليد نحو 85% من أشعة الشمس، ويؤدى ارتفاع درجـــة الحرارة وذوبان بعض الغطاءات الجليدية إلى امتصاص قدر كبير من أشعة الشمس، مما يترتب عليه تزايد فى ارتفاع درجات الحرارة.</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يؤدى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انتشار الأشجار ذات اللون الداكن فى الطقس الدافئ بالدائرة القطبية الشمـالية زيادة أشعة الشمس التى يتم امتصاصها، مما يؤدى إلى ذوبان الطبقة الدائمة التجمد من الغطاءات الجليدية، والتى يترتب عليها العديد من الأخطار البيئية.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D71D7C72-2D4C-48F0-A01E-C71C2DDFB19E}"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21</a:t>
            </a:fld>
            <a:endParaRPr lang="en-US"/>
          </a:p>
        </p:txBody>
      </p:sp>
      <p:sp>
        <p:nvSpPr>
          <p:cNvPr id="6" name="Rectangle 5"/>
          <p:cNvSpPr/>
          <p:nvPr/>
        </p:nvSpPr>
        <p:spPr>
          <a:xfrm>
            <a:off x="2726069" y="478587"/>
            <a:ext cx="3725699" cy="584775"/>
          </a:xfrm>
          <a:prstGeom prst="rect">
            <a:avLst/>
          </a:prstGeom>
        </p:spPr>
        <p:txBody>
          <a:bodyPr wrap="none">
            <a:spAutoFit/>
          </a:bodyPr>
          <a:lstStyle/>
          <a:p>
            <a:pPr algn="just" rtl="1" fontAlgn="base" hangingPunct="0"/>
            <a:r>
              <a:rPr lang="ar-EG" sz="32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نتائج </a:t>
            </a:r>
            <a:r>
              <a:rPr lang="ar-SA" sz="32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ارتفاع </a:t>
            </a:r>
            <a:r>
              <a:rPr lang="ar-SA" sz="32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حرارة </a:t>
            </a:r>
            <a:r>
              <a:rPr lang="ar-SA" sz="32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الأرض</a:t>
            </a:r>
            <a:endParaRPr lang="en-US" sz="32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21422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22</a:t>
            </a:fld>
            <a:endParaRPr lang="en-US"/>
          </a:p>
        </p:txBody>
      </p:sp>
      <p:sp>
        <p:nvSpPr>
          <p:cNvPr id="4" name="Rectangle 3"/>
          <p:cNvSpPr/>
          <p:nvPr/>
        </p:nvSpPr>
        <p:spPr>
          <a:xfrm>
            <a:off x="376450" y="1340767"/>
            <a:ext cx="8424936" cy="440120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2" indent="-342900" algn="just" rtl="1" fontAlgn="base">
              <a:buFont typeface="Courier New" pitchFamily="49" charset="0"/>
              <a:buChar char="o"/>
            </a:pP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يترتب </a:t>
            </a: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على ارتفاع درجات الحرارة على سطح الأرض تقلص فى المحتوى الأرضى من الماء، وحدوث الجفــــاف، ونقص الميــاه النقية اللازمة لحياة الإنسان، ويرى علماء البيئة أن ما يقرب من أربعة مليار إنسان سيتأثرون بنقــص المياه، ويترتب على ذلك ظهور الصراعات والحروب من أجل الحصول على المياه النقية. </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يرتبط </a:t>
            </a: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بارتفاع درجات الحرارة على سطح الأرض، ونقـــص مياه الأمطار زيادة المساحات المعرضة للتصحر، فى الوقت الذى تزداد فيه الحــاجة إلى المزيد من الإنتـــاج الزراعى والرعوى لمواجهة مشكلة التزايد السكانى العالمى، ولهذا تـؤكد الأبحاث أن السنوات القادمة ستشهد صراعاً سيــاسياً واجتمــاعياً واقتصــادياً من أجل تأمين الغذاء للسكان. </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a:buFont typeface="Courier New" pitchFamily="49" charset="0"/>
              <a:buChar char="o"/>
            </a:pP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تبـــــديد </a:t>
            </a: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الأوزون </a:t>
            </a:r>
            <a:r>
              <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Ozone depletion</a:t>
            </a: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وتعتبر مركبـــــــات الكلورفلوركربون هى العـــــامل الرئيسي فى تبديد الأوزون، ويؤثر ارتفاع درجات الحرارة على طبقة الغلاف الجوى التى تحتوى على الأوزون ويتراوح ارتفاعها بين 9.7 إلى 48.3 كيلو متر. </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a:buFont typeface="Courier New" pitchFamily="49" charset="0"/>
              <a:buChar char="o"/>
            </a:pP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تتســــارع عملية ذوبان الجليد في القســـم الجنوبي من </a:t>
            </a: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EG"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جر</a:t>
            </a: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ينلاند</a:t>
            </a: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وانسيــابه إلى ميــاه الأطلسي في العقد الأخير، مما يساهم حاليا في ارتفاع منسوب مياه الأنهـر حول العالم أكثر مما كان مقدرا سابقا.</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2726069" y="478587"/>
            <a:ext cx="3725699" cy="584775"/>
          </a:xfrm>
          <a:prstGeom prst="rect">
            <a:avLst/>
          </a:prstGeom>
        </p:spPr>
        <p:txBody>
          <a:bodyPr wrap="none">
            <a:spAutoFit/>
          </a:bodyPr>
          <a:lstStyle/>
          <a:p>
            <a:pPr algn="just" rtl="1" fontAlgn="base" hangingPunct="0"/>
            <a:r>
              <a:rPr lang="ar-EG" sz="32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نتائج </a:t>
            </a:r>
            <a:r>
              <a:rPr lang="ar-SA" sz="32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ارتفاع </a:t>
            </a:r>
            <a:r>
              <a:rPr lang="ar-SA" sz="32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حرارة </a:t>
            </a:r>
            <a:r>
              <a:rPr lang="ar-SA" sz="32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الأرض</a:t>
            </a:r>
            <a:endParaRPr lang="en-US" sz="32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7819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40768"/>
            <a:ext cx="8352928" cy="4524315"/>
          </a:xfrm>
          <a:prstGeom prst="rect">
            <a:avLst/>
          </a:prstGeom>
        </p:spPr>
        <p:txBody>
          <a:bodyPr wrap="square">
            <a:spAutoFit/>
          </a:bodyPr>
          <a:lstStyle/>
          <a:p>
            <a:pPr marL="342900" indent="-342900" algn="just" rtl="1" fontAlgn="base">
              <a:lnSpc>
                <a:spcPct val="150000"/>
              </a:lnSpc>
              <a:buFont typeface="Wingdings" pitchFamily="2" charset="2"/>
              <a:buChar char="v"/>
            </a:pP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التصحر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هو إمتداد مكانى للظروف الصحراوية فى إتجاة المناطق </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الرطبة</a:t>
            </a:r>
            <a:r>
              <a:rPr lang="ar-EG"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a:t>
            </a:r>
          </a:p>
          <a:p>
            <a:pPr marL="342900" indent="-342900" algn="just" rtl="1" fontAlgn="base">
              <a:lnSpc>
                <a:spcPct val="150000"/>
              </a:lnSpc>
              <a:buFont typeface="Wingdings" pitchFamily="2" charset="2"/>
              <a:buChar char="v"/>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تمثل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خطورة التصحر فى أن 14 % من مجموع سكان العالم يهددهم خطر التصحر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يضم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العالم الإسلامى 58% من جملة المناطق المتصحرة فى العالم ، وهى تمثل 86 % من جملة مساحة العالم الإسلامى</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a:lnSpc>
                <a:spcPct val="150000"/>
              </a:lnSpc>
              <a:buFont typeface="Wingdings" pitchFamily="2" charset="2"/>
              <a:buChar char="v"/>
            </a:pP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تشير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الاحصائيات إلى أن العالم يفقد سنوياً ما يزيد على ستة ملايين هكتار من الأراضي الصالحة للزراعة، وتصل المساحات المتصحرة في العالم إلى ما يقرب من خمسين مليون كيلو متر مربع، ويصل عدد الأفراد الذين يتضررون من الجفاف والتصحر إلى ما يقارب من 150 مليون نسمة.</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7B578FDF-279E-47D1-BD0A-ED33E99E5237}"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23</a:t>
            </a:fld>
            <a:endParaRPr lang="en-US"/>
          </a:p>
        </p:txBody>
      </p:sp>
      <p:sp>
        <p:nvSpPr>
          <p:cNvPr id="4" name="Rectangle 3"/>
          <p:cNvSpPr/>
          <p:nvPr/>
        </p:nvSpPr>
        <p:spPr>
          <a:xfrm>
            <a:off x="3975522" y="404664"/>
            <a:ext cx="1192955" cy="584775"/>
          </a:xfrm>
          <a:prstGeom prst="rect">
            <a:avLst/>
          </a:prstGeom>
        </p:spPr>
        <p:txBody>
          <a:bodyPr wrap="none">
            <a:spAutoFit/>
          </a:bodyPr>
          <a:lstStyle/>
          <a:p>
            <a:pPr algn="just" rtl="1" fontAlgn="base"/>
            <a:r>
              <a:rPr lang="ar-SA"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التصحر</a:t>
            </a:r>
            <a:endPar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26438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093" y="1340768"/>
            <a:ext cx="8640960" cy="4247317"/>
          </a:xfrm>
          <a:prstGeom prst="rect">
            <a:avLst/>
          </a:prstGeom>
        </p:spPr>
        <p:txBody>
          <a:bodyPr wrap="square">
            <a:spAutoFit/>
          </a:bodyPr>
          <a:lstStyle/>
          <a:p>
            <a:pPr marL="342900" lvl="0" indent="-342900" algn="just" rtl="1" fontAlgn="base">
              <a:lnSpc>
                <a:spcPct val="150000"/>
              </a:lnSpc>
              <a:buFont typeface="Wingdings" pitchFamily="2" charset="2"/>
              <a:buChar char="v"/>
            </a:pPr>
            <a:r>
              <a:rPr lang="ar-SA" sz="20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تعرية </a:t>
            </a:r>
            <a:r>
              <a:rPr lang="ar-SA" sz="2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الطبقة العليا من التربة، وهى الطبقة التى تحتوى على مادة الدبال ومن ثم تقل خصوبة التربة وينعدم نمو النبات الطبيعى بها.</a:t>
            </a:r>
            <a:endParaRPr lang="en-US" sz="2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v"/>
            </a:pPr>
            <a:r>
              <a:rPr lang="ar-SA" sz="2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عودة نشاط الكثبان الرملية ، يؤدى عدم نم النبات الطبيعى وخلو السطح منه إلى نشاط حركة الكثبان الرملية وزيادة سرعة حركتها وايضا نشاط سفى الرمال.</a:t>
            </a:r>
            <a:endParaRPr lang="en-US" sz="2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v"/>
            </a:pPr>
            <a:r>
              <a:rPr lang="ar-SA"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تناقص الغطاء النباتى وتدهور نوعيتة ، حيث تقل كثافة الأشجار والحشائش بنسبة كبيره.</a:t>
            </a:r>
            <a:endParaRPr lang="en-US" sz="2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v"/>
            </a:pPr>
            <a:r>
              <a:rPr lang="ar-SA" sz="20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تملح التربة الزراعية وزيادة قلويتها، حيث يزيد محتوى التربة من الأملاح وتزيد نسبة قلويتها وتقل خصوبتها.</a:t>
            </a:r>
            <a:endParaRPr lang="en-US" sz="20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a:p>
            <a:pPr marL="342900" indent="-342900" algn="just" rtl="1" fontAlgn="base">
              <a:lnSpc>
                <a:spcPct val="150000"/>
              </a:lnSpc>
              <a:buFont typeface="Wingdings" pitchFamily="2" charset="2"/>
              <a:buChar char="v"/>
            </a:pPr>
            <a:r>
              <a:rPr lang="ar-SA" sz="20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زيادة كمية الأتربة فى الهواء ، مع زيادة المساحات الخالية من الغطاء النباتى تنشط عمليات النحت والنقل بفعل الرياح وتزيد كمية الأتربة العالقة فى الهواء أو المتساقطه على السطح.</a:t>
            </a:r>
            <a:r>
              <a:rPr lang="ar-SA" sz="2000" dirty="0">
                <a:solidFill>
                  <a:srgbClr val="FF0066"/>
                </a:solidFill>
              </a:rPr>
              <a:t> </a:t>
            </a:r>
            <a:endParaRPr lang="en-US" sz="2000" dirty="0">
              <a:solidFill>
                <a:srgbClr val="FF0066"/>
              </a:solidFill>
            </a:endParaRPr>
          </a:p>
        </p:txBody>
      </p:sp>
      <p:sp>
        <p:nvSpPr>
          <p:cNvPr id="3" name="Date Placeholder 2"/>
          <p:cNvSpPr>
            <a:spLocks noGrp="1"/>
          </p:cNvSpPr>
          <p:nvPr>
            <p:ph type="dt" sz="half" idx="10"/>
          </p:nvPr>
        </p:nvSpPr>
        <p:spPr/>
        <p:txBody>
          <a:bodyPr/>
          <a:lstStyle/>
          <a:p>
            <a:fld id="{09746E92-0990-4443-A6D8-ECAE7F5DC799}"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24</a:t>
            </a:fld>
            <a:endParaRPr lang="en-US"/>
          </a:p>
        </p:txBody>
      </p:sp>
      <p:sp>
        <p:nvSpPr>
          <p:cNvPr id="4" name="Rectangle 3"/>
          <p:cNvSpPr/>
          <p:nvPr/>
        </p:nvSpPr>
        <p:spPr>
          <a:xfrm>
            <a:off x="3675022" y="571835"/>
            <a:ext cx="1911101" cy="523220"/>
          </a:xfrm>
          <a:prstGeom prst="rect">
            <a:avLst/>
          </a:prstGeom>
        </p:spPr>
        <p:txBody>
          <a:bodyPr wrap="none">
            <a:spAutoFit/>
          </a:bodyPr>
          <a:lstStyle/>
          <a:p>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مظاهر التصحر</a:t>
            </a:r>
            <a:endParaRPr lang="en-US" sz="2800" dirty="0">
              <a:solidFill>
                <a:srgbClr val="FF0000"/>
              </a:solidFill>
            </a:endParaRPr>
          </a:p>
        </p:txBody>
      </p:sp>
    </p:spTree>
    <p:extLst>
      <p:ext uri="{BB962C8B-B14F-4D97-AF65-F5344CB8AC3E}">
        <p14:creationId xmlns:p14="http://schemas.microsoft.com/office/powerpoint/2010/main" val="2460692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751344"/>
            <a:ext cx="8856984" cy="6126677"/>
          </a:xfrm>
          <a:prstGeom prst="rect">
            <a:avLst/>
          </a:prstGeom>
        </p:spPr>
        <p:txBody>
          <a:bodyPr wrap="square">
            <a:spAutoFit/>
          </a:bodyPr>
          <a:lstStyle/>
          <a:p>
            <a:pPr marL="342900" lvl="0" indent="-342900" algn="just" rtl="1" fontAlgn="base">
              <a:lnSpc>
                <a:spcPct val="150000"/>
              </a:lnSpc>
              <a:buFont typeface="Wingdings" pitchFamily="2" charset="2"/>
              <a:buChar char="v"/>
            </a:pP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قلة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كمية الأمطار ، إلى جانب إنخفاض القيمة الفعلية الأمطار نتيجة لإرتفاع معدلات التبخر، بالإضافة إلى تذبذب كمية الأمطار مما يؤدى إلى عدم إستقرار النظم البيئية وزيادة حساسيتها لأى ضغط ولو محدود على موارد البيئة .</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v"/>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تعرض المناطق الجافة لفترات إنحباس الأمطار تستمر كل فترة بضع سنوات متتالية وبصورة تكاد تكون تكرارية . ولكن عشوائية . وتسهم هذه الفترات الجافة فى تدمير الطاقة البيولوجية وإشاعة الظروف الصحراوية .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indent="-342900" algn="just" rtl="1" fontAlgn="base">
              <a:lnSpc>
                <a:spcPct val="150000"/>
              </a:lnSpc>
              <a:buFont typeface="Wingdings" pitchFamily="2" charset="2"/>
              <a:buChar char="v"/>
            </a:pP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تؤدى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الزيادة السكانية إلى تكثيف إستخدام الأرض الريفية وسوء إستخدام البيئة ، وإستهلاك الموارد البيئية نتيجة للإستخدام المفرط للأرض مما يؤدى إلى سرعة تدهور الغطاء النباتى والتربة وموارد المياه ، كما يؤدى الإفراط فى قطع الأشجار إلى حدوث الجفاف . ويؤدى كل من الرعى الجائر والزراعة الجائرة إلى تدهور التربة وتعريتها ، وإنخفاض إنتاجية التربة .</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18E3FD1C-C444-4024-9C6B-08FCD0C1F237}"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25</a:t>
            </a:fld>
            <a:endParaRPr lang="en-US"/>
          </a:p>
        </p:txBody>
      </p:sp>
      <p:sp>
        <p:nvSpPr>
          <p:cNvPr id="4" name="Rectangle 3"/>
          <p:cNvSpPr/>
          <p:nvPr/>
        </p:nvSpPr>
        <p:spPr>
          <a:xfrm>
            <a:off x="3790185" y="116632"/>
            <a:ext cx="1877437" cy="523220"/>
          </a:xfrm>
          <a:prstGeom prst="rect">
            <a:avLst/>
          </a:prstGeom>
        </p:spPr>
        <p:txBody>
          <a:bodyPr wrap="none">
            <a:spAutoFit/>
          </a:bodyPr>
          <a:lstStyle/>
          <a:p>
            <a:r>
              <a:rPr lang="ar-SA"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أسباب </a:t>
            </a:r>
            <a:r>
              <a:rPr lang="ar-SA"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التصحر</a:t>
            </a:r>
            <a:endParaRPr lang="en-US" sz="2800" dirty="0"/>
          </a:p>
        </p:txBody>
      </p:sp>
    </p:spTree>
    <p:extLst>
      <p:ext uri="{BB962C8B-B14F-4D97-AF65-F5344CB8AC3E}">
        <p14:creationId xmlns:p14="http://schemas.microsoft.com/office/powerpoint/2010/main" val="3633058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52736"/>
            <a:ext cx="8712968" cy="5078313"/>
          </a:xfrm>
          <a:prstGeom prst="rect">
            <a:avLst/>
          </a:prstGeom>
        </p:spPr>
        <p:txBody>
          <a:bodyPr wrap="square">
            <a:spAutoFit/>
          </a:bodyPr>
          <a:lstStyle/>
          <a:p>
            <a:pPr marL="342900" indent="-342900" algn="just" rtl="1" fontAlgn="base">
              <a:lnSpc>
                <a:spcPct val="150000"/>
              </a:lnSpc>
              <a:buFont typeface="Wingdings" pitchFamily="2" charset="2"/>
              <a:buChar char="§"/>
            </a:pP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تصحر خفيف:</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وهو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حدوث تلف أو تدمير طفيف جدا في الغطاء النباتي والتربة ولا يؤثر على القدرة البيولوجية للبيئة</a:t>
            </a:r>
            <a:r>
              <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a:t>
            </a:r>
          </a:p>
          <a:p>
            <a:pPr marL="342900" indent="-342900" algn="just" rtl="1" fontAlgn="base">
              <a:lnSpc>
                <a:spcPct val="150000"/>
              </a:lnSpc>
              <a:buFont typeface="Wingdings" pitchFamily="2" charset="2"/>
              <a:buChar char="§"/>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تصحر </a:t>
            </a:r>
            <a:r>
              <a:rPr lang="ar-SA"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معتدل</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وهو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تلف بدرجة متوسطة للغطاء النباتي وتكوين كثبان رملية صغيرة أو أخاديد صغيرة في التربة وكذلك تملح للتربة مما يقلل الإنتاج بنسبة 10-15</a:t>
            </a:r>
            <a:r>
              <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 % .</a:t>
            </a:r>
          </a:p>
          <a:p>
            <a:pPr marL="342900" indent="-342900" algn="just" rtl="1" fontAlgn="base">
              <a:lnSpc>
                <a:spcPct val="150000"/>
              </a:lnSpc>
              <a:buFont typeface="Wingdings" pitchFamily="2" charset="2"/>
              <a:buChar char="§"/>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تصحر شديد</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وهو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انتشار الحشائش والشجيرات غير المرغوبة في المرعى على حساب الأنواع المرغوبة والمستحبة وكذلك بزيادة نشاط التعرية مما يؤثر على الغطاء النباتي وتقلل من الإنتاج بنسبة 50</a:t>
            </a:r>
            <a:r>
              <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a:t>
            </a:r>
          </a:p>
          <a:p>
            <a:pPr marL="342900" indent="-342900" algn="just" rtl="1" fontAlgn="base">
              <a:lnSpc>
                <a:spcPct val="150000"/>
              </a:lnSpc>
              <a:buFont typeface="Wingdings" pitchFamily="2" charset="2"/>
              <a:buChar char="§"/>
            </a:pPr>
            <a:r>
              <a:rPr lang="ar-SA"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تصحر شديد جدا</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وهو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تكوين كثبان رملية كبيرة عارية ونشطة وتكوين العديد من الأخاديد والأودية وتملح التربة </a:t>
            </a:r>
            <a:r>
              <a:rPr lang="ar-SA" dirty="0"/>
              <a:t>.</a:t>
            </a:r>
            <a:endParaRPr lang="en-US" dirty="0"/>
          </a:p>
        </p:txBody>
      </p:sp>
      <p:sp>
        <p:nvSpPr>
          <p:cNvPr id="3" name="Date Placeholder 2"/>
          <p:cNvSpPr>
            <a:spLocks noGrp="1"/>
          </p:cNvSpPr>
          <p:nvPr>
            <p:ph type="dt" sz="half" idx="10"/>
          </p:nvPr>
        </p:nvSpPr>
        <p:spPr/>
        <p:txBody>
          <a:bodyPr/>
          <a:lstStyle/>
          <a:p>
            <a:fld id="{83EBDB7B-F67A-43AB-9647-9F7D830E1B64}"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26</a:t>
            </a:fld>
            <a:endParaRPr lang="en-US" dirty="0"/>
          </a:p>
        </p:txBody>
      </p:sp>
      <p:sp>
        <p:nvSpPr>
          <p:cNvPr id="4" name="Rectangle 3"/>
          <p:cNvSpPr/>
          <p:nvPr/>
        </p:nvSpPr>
        <p:spPr>
          <a:xfrm>
            <a:off x="3635896" y="27856"/>
            <a:ext cx="2319866" cy="833883"/>
          </a:xfrm>
          <a:prstGeom prst="rect">
            <a:avLst/>
          </a:prstGeom>
        </p:spPr>
        <p:txBody>
          <a:bodyPr wrap="none">
            <a:spAutoFit/>
          </a:bodyPr>
          <a:lstStyle/>
          <a:p>
            <a:pPr algn="just" rtl="1" fontAlgn="base">
              <a:lnSpc>
                <a:spcPct val="150000"/>
              </a:lnSpc>
            </a:pPr>
            <a:r>
              <a:rPr lang="ar-SA" sz="3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حالات </a:t>
            </a:r>
            <a:r>
              <a:rPr lang="ar-SA" sz="36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التصحر</a:t>
            </a:r>
            <a:endParaRPr lang="en-US" sz="36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38338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126" y="1484784"/>
            <a:ext cx="8496944" cy="4524315"/>
          </a:xfrm>
          <a:prstGeom prst="rect">
            <a:avLst/>
          </a:prstGeom>
        </p:spPr>
        <p:txBody>
          <a:bodyPr wrap="square">
            <a:spAutoFit/>
          </a:bodyPr>
          <a:lstStyle/>
          <a:p>
            <a:pPr marL="457200" lvl="0" indent="-457200" algn="just" rtl="1" fontAlgn="base" hangingPunct="0">
              <a:lnSpc>
                <a:spcPct val="150000"/>
              </a:lnSpc>
              <a:buFont typeface="+mj-lt"/>
              <a:buAutoNum type="arabicPeriod"/>
            </a:pPr>
            <a:r>
              <a:rPr lang="ar-SA" sz="2400" b="1" dirty="0" smtClean="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تطوير </a:t>
            </a: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المحطات المناخية ودعم التنسيق بين شبكات محطات الأرصاد الجوية والدراسات الهيدرولوجية .</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a:p>
            <a:pPr marL="457200" lvl="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إجراء مسح بيئى شامل لرصد حركة الكثبان الرملية ، ومسح المياه الجوفية بإستخدام صور الأقمار الصناعية . </a:t>
            </a:r>
            <a:endParaRPr lang="en-US" sz="2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a:p>
            <a:pPr marL="457200" lvl="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rPr>
              <a:t>ضبط الإستخدام الرعوى ، والتخطيط وضبط الزراعة المطرية . والإهتمام بزراعة الأشجار ، وسن القوانين التى تمنع قطع الأشجار .</a:t>
            </a:r>
            <a:endParaRPr lang="en-US" sz="2400" b="1" dirty="0">
              <a:ln w="12700">
                <a:solidFill>
                  <a:schemeClr val="tx2">
                    <a:satMod val="155000"/>
                  </a:schemeClr>
                </a:solidFill>
                <a:prstDash val="solid"/>
              </a:ln>
              <a:solidFill>
                <a:srgbClr val="000000"/>
              </a:solidFill>
              <a:effectLst>
                <a:outerShdw blurRad="41275" dist="20320" dir="1800000" algn="tl" rotWithShape="0">
                  <a:srgbClr val="000000">
                    <a:alpha val="40000"/>
                  </a:srgbClr>
                </a:outerShdw>
              </a:effectLst>
            </a:endParaRPr>
          </a:p>
          <a:p>
            <a:pPr marL="457200" lvl="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ضبط إستخدام المياه ، وتقنية إستخدامها بحيث تتفق مع الحاجة الفعلية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للمحاصيل .</a:t>
            </a:r>
            <a:r>
              <a:rPr lang="ar-SA" b="1" dirty="0" smtClean="0">
                <a:solidFill>
                  <a:srgbClr val="0066FF"/>
                </a:solidFill>
              </a:rPr>
              <a:t> </a:t>
            </a:r>
            <a:r>
              <a:rPr lang="ar-SA" b="1" dirty="0">
                <a:solidFill>
                  <a:srgbClr val="0066FF"/>
                </a:solidFill>
              </a:rPr>
              <a:t> </a:t>
            </a:r>
            <a:endParaRPr lang="en-US" dirty="0">
              <a:solidFill>
                <a:srgbClr val="0066FF"/>
              </a:solidFill>
            </a:endParaRPr>
          </a:p>
        </p:txBody>
      </p:sp>
      <p:sp>
        <p:nvSpPr>
          <p:cNvPr id="3" name="Date Placeholder 2"/>
          <p:cNvSpPr>
            <a:spLocks noGrp="1"/>
          </p:cNvSpPr>
          <p:nvPr>
            <p:ph type="dt" sz="half" idx="10"/>
          </p:nvPr>
        </p:nvSpPr>
        <p:spPr/>
        <p:txBody>
          <a:bodyPr/>
          <a:lstStyle/>
          <a:p>
            <a:fld id="{89736CC9-1851-4344-95DF-EE9B39B0D970}"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27</a:t>
            </a:fld>
            <a:endParaRPr lang="en-US"/>
          </a:p>
        </p:txBody>
      </p:sp>
      <p:sp>
        <p:nvSpPr>
          <p:cNvPr id="6" name="Rectangle 5"/>
          <p:cNvSpPr/>
          <p:nvPr/>
        </p:nvSpPr>
        <p:spPr>
          <a:xfrm>
            <a:off x="2928532" y="404664"/>
            <a:ext cx="3102131" cy="751488"/>
          </a:xfrm>
          <a:prstGeom prst="rect">
            <a:avLst/>
          </a:prstGeom>
        </p:spPr>
        <p:txBody>
          <a:bodyPr wrap="none">
            <a:spAutoFit/>
          </a:bodyPr>
          <a:lstStyle/>
          <a:p>
            <a:pPr algn="just" rtl="1" fontAlgn="base" hangingPunct="0">
              <a:lnSpc>
                <a:spcPct val="150000"/>
              </a:lnSpc>
            </a:pPr>
            <a:r>
              <a:rPr lang="ar-SA"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طرق مكافحة التصحر </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1116508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68760"/>
            <a:ext cx="8208912" cy="4801314"/>
          </a:xfrm>
          <a:prstGeom prst="rect">
            <a:avLst/>
          </a:prstGeom>
        </p:spPr>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نتيجة </a:t>
            </a: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لتدهور الغلاف الحيوى على الرغم من أهميته وضرورة الحفاظ عليه لاستمرارية الحياه على سطح الأرض كان من الضرورى وضع أسس للحفاظ عليه ونذكر هنا بعض منها:</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سن القوانين والتشريعات الصارمة التى تجرم قطع الأشجار أو ازالة الحشائش قبل الحصول على موافقة من السلطات المسئولة.</a:t>
            </a:r>
            <a:endParaRPr lang="en-US" sz="24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الاهتمام بحسن ادارة مناطق الغابات والمراعى الطبيعية ووضع خطط لحمايتها والحفاظ عليها وتنميتها.</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الاهتمام باعادة زراعة المناطق التى تم ازالة الغطاء النباتى الطبيعى منها.</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rtl="1" fontAlgn="base" hangingPunct="0"/>
            <a:r>
              <a:rPr lang="ar-SA" dirty="0"/>
              <a:t> </a:t>
            </a:r>
            <a:endParaRPr lang="en-US" dirty="0"/>
          </a:p>
        </p:txBody>
      </p:sp>
      <p:sp>
        <p:nvSpPr>
          <p:cNvPr id="3" name="Date Placeholder 2"/>
          <p:cNvSpPr>
            <a:spLocks noGrp="1"/>
          </p:cNvSpPr>
          <p:nvPr>
            <p:ph type="dt" sz="half" idx="10"/>
          </p:nvPr>
        </p:nvSpPr>
        <p:spPr/>
        <p:txBody>
          <a:bodyPr/>
          <a:lstStyle/>
          <a:p>
            <a:fld id="{6E0B3CC7-20E8-497C-95D1-C910BB1BB66E}"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28</a:t>
            </a:fld>
            <a:endParaRPr lang="en-US"/>
          </a:p>
        </p:txBody>
      </p:sp>
      <p:sp>
        <p:nvSpPr>
          <p:cNvPr id="4" name="Rectangle 3"/>
          <p:cNvSpPr/>
          <p:nvPr/>
        </p:nvSpPr>
        <p:spPr>
          <a:xfrm>
            <a:off x="2899189" y="260648"/>
            <a:ext cx="3873176" cy="751488"/>
          </a:xfrm>
          <a:prstGeom prst="rect">
            <a:avLst/>
          </a:prstGeom>
        </p:spPr>
        <p:txBody>
          <a:bodyPr wrap="none">
            <a:spAutoFit/>
          </a:bodyPr>
          <a:lstStyle/>
          <a:p>
            <a:pPr algn="just" rtl="1" fontAlgn="base" hangingPunct="0">
              <a:lnSpc>
                <a:spcPct val="150000"/>
              </a:lnSpc>
            </a:pPr>
            <a:r>
              <a:rPr lang="ar-EG"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أسس </a:t>
            </a:r>
            <a:r>
              <a:rPr lang="ar-SA"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صيانة </a:t>
            </a:r>
            <a:r>
              <a:rPr lang="ar-SA" sz="32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الغلاف الحيوى</a:t>
            </a:r>
            <a:endParaRPr lang="en-US" sz="32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584054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29</a:t>
            </a:fld>
            <a:endParaRPr lang="en-US"/>
          </a:p>
        </p:txBody>
      </p:sp>
      <p:sp>
        <p:nvSpPr>
          <p:cNvPr id="4" name="Rectangle 3"/>
          <p:cNvSpPr/>
          <p:nvPr/>
        </p:nvSpPr>
        <p:spPr>
          <a:xfrm>
            <a:off x="27175" y="1124744"/>
            <a:ext cx="8784976" cy="5078313"/>
          </a:xfrm>
          <a:prstGeom prst="rect">
            <a:avLst/>
          </a:prstGeom>
        </p:spPr>
        <p:txBody>
          <a:bodyPr wrap="square">
            <a:spAutoFit/>
          </a:bodyPr>
          <a:lstStyle/>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انشاء محطات انذار الكترونية للسيطره على </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الحرائق</a:t>
            </a:r>
            <a:r>
              <a:rPr lang="ar-EG"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تنظيم ادارة المراعى الطبيعية للحفاظ على الحشائش الطبيعية وضمان استمراريتها والحفاظ على تربتها من خطر الانجراف.</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العمل على استزراع أراضى الحشائش التى سبق ازالتها وتحسين سلالاتها.</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سن القوانين والتشريعات لحماية الثروة الحيوانية فى نطاق الغابات والحشائش وتقنين مواعيد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الصيد</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الاهتمام بالثروة الحيوانية الطبيعية وحمايتها والعمل على توفير بيئة ملائمة لها والحفاظ عليها من خطر الانقراض.</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457200" indent="-457200" algn="just" rtl="1" fontAlgn="base" hangingPunct="0">
              <a:lnSpc>
                <a:spcPct val="150000"/>
              </a:lnSpc>
              <a:buFont typeface="+mj-lt"/>
              <a:buAutoNum type="arabicPeriod"/>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ضرورة وجود تعاون دولى لحماية الغلاف الحيوى واستعادة ما فقد منه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2899189" y="260648"/>
            <a:ext cx="3873176" cy="751488"/>
          </a:xfrm>
          <a:prstGeom prst="rect">
            <a:avLst/>
          </a:prstGeom>
        </p:spPr>
        <p:txBody>
          <a:bodyPr wrap="none">
            <a:spAutoFit/>
          </a:bodyPr>
          <a:lstStyle/>
          <a:p>
            <a:pPr algn="just" rtl="1" fontAlgn="base" hangingPunct="0">
              <a:lnSpc>
                <a:spcPct val="150000"/>
              </a:lnSpc>
            </a:pPr>
            <a:r>
              <a:rPr lang="ar-EG"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أسس </a:t>
            </a:r>
            <a:r>
              <a:rPr lang="ar-SA" sz="3200" b="1" dirty="0" smtClean="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صيانة </a:t>
            </a:r>
            <a:r>
              <a:rPr lang="ar-SA" sz="32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rPr>
              <a:t>الغلاف الحيوى</a:t>
            </a:r>
            <a:endParaRPr lang="en-US" sz="3200" b="1"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52662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291" y="120754"/>
            <a:ext cx="8496944" cy="6370975"/>
          </a:xfrm>
          <a:prstGeom prst="rect">
            <a:avLst/>
          </a:prstGeom>
        </p:spPr>
        <p:txBody>
          <a:bodyPr wrap="square">
            <a:spAutoFit/>
          </a:bodyPr>
          <a:lstStyle/>
          <a:p>
            <a:pPr algn="ctr" rtl="1" fontAlgn="base" hangingPunct="0">
              <a:lnSpc>
                <a:spcPct val="150000"/>
              </a:lnSpc>
            </a:pPr>
            <a:r>
              <a:rPr lang="ar-SA" sz="32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أهمية </a:t>
            </a:r>
            <a:r>
              <a:rPr lang="ar-SA" sz="32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الغابات</a:t>
            </a:r>
            <a:endParaRPr lang="ar-EG" sz="32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Courier New" pitchFamily="49" charset="0"/>
              <a:buChar char="o"/>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الغابات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هامة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جداً بالنسبة للبيئة، لأنها تحوي أغلبية الأنواع الحية على الأرض وتملك أعلى</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تنوع حيوى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على الكوكب من بين كافة البيئات الطبيعية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الأخرى</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Courier New" pitchFamily="49" charset="0"/>
              <a:buChar char="o"/>
            </a:pP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كانت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الغابات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تغطي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في الأصل </a:t>
            </a:r>
            <a:r>
              <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30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من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إجمالى مساحة </a:t>
            </a:r>
            <a:r>
              <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اليابس،وكان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يَقطنها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ما يتاروح بين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40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إلى </a:t>
            </a:r>
            <a:r>
              <a:rPr lang="en-US"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70 </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من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كافة المخلوقات الحية على الأرض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Courier New" pitchFamily="49" charset="0"/>
              <a:buChar char="o"/>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تمثل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الغابات المصدر الرئيسى للأخشاب والتى يستخدمها الانسان فى الكثير من الصناعات مثل صناعة الأثاث وبناء المساكن ودعائم السفن وصناعة الورق والمنتجت الورقية وغيرها.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Courier New" pitchFamily="49" charset="0"/>
              <a:buChar char="o"/>
            </a:pPr>
            <a:r>
              <a:rPr lang="ar-SA" sz="2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الاشجار هى </a:t>
            </a:r>
            <a:r>
              <a:rPr lang="ar-SA"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المصدر الرئيسى لبعض العصارات الهامة مثل المطاط والصمغ والزيوت النباتية مثل زيت جوز الهند، فضلاً عن احتوائها على مُختلف أصناف الغذاء الهامة للطبيعة.</a:t>
            </a: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74FA2C5D-2B06-487F-98B8-FF2E430D879A}"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3</a:t>
            </a:fld>
            <a:endParaRPr lang="en-US"/>
          </a:p>
        </p:txBody>
      </p:sp>
    </p:spTree>
    <p:extLst>
      <p:ext uri="{BB962C8B-B14F-4D97-AF65-F5344CB8AC3E}">
        <p14:creationId xmlns:p14="http://schemas.microsoft.com/office/powerpoint/2010/main" val="1013967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30</a:t>
            </a:fld>
            <a:endParaRPr lang="en-US"/>
          </a:p>
        </p:txBody>
      </p:sp>
      <p:sp>
        <p:nvSpPr>
          <p:cNvPr id="4" name="Rectangle 3"/>
          <p:cNvSpPr/>
          <p:nvPr/>
        </p:nvSpPr>
        <p:spPr>
          <a:xfrm>
            <a:off x="1361831" y="2967335"/>
            <a:ext cx="642034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نشكركم على حسن الاستماع</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2284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500" y="1052736"/>
            <a:ext cx="8784976" cy="5078313"/>
          </a:xfrm>
          <a:prstGeom prst="rect">
            <a:avLst/>
          </a:prstGeom>
        </p:spPr>
        <p:txBody>
          <a:bodyPr wrap="square">
            <a:spAutoFit/>
          </a:bodyPr>
          <a:lstStyle/>
          <a:p>
            <a:pPr marL="342900" indent="-342900" algn="just" rtl="1" fontAlgn="base" hangingPunct="0">
              <a:lnSpc>
                <a:spcPct val="150000"/>
              </a:lnSpc>
              <a:buFont typeface="Courier New" pitchFamily="49" charset="0"/>
              <a:buChar char="o"/>
            </a:pPr>
            <a:r>
              <a:rPr lang="ar-SA" sz="2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تستخدم بعض شعوب العالم خشب </a:t>
            </a:r>
            <a:r>
              <a:rPr lang="ar-SA"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الأشجار لتدفئة مساكنها، ولطهي طعامها. كما نحصل على مصادر الطاقة المهمّة الأخرى من النباتات كالفحم الحجري والزيت، والغاز الطبيعي. </a:t>
            </a: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Courier New" pitchFamily="49" charset="0"/>
              <a:buChar char="o"/>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تنتج الأشجار الفلين، والمطاط الطبيعي، وعصير القيقب،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والتربنتين</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Courier New" pitchFamily="49" charset="0"/>
              <a:buChar char="o"/>
            </a:pPr>
            <a:r>
              <a:rPr lang="ar-SA"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تفيد الغابات فى حماية التربة من التعرية والانجراف، حيث تقوم جذور الأشجار بتماسك جزيئات التربة.</a:t>
            </a: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Courier New" pitchFamily="49" charset="0"/>
              <a:buChar char="o"/>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للغابات دوراً هاماً فى عملية أطلاق كميات كبيرة من الأكسجين وامتصاص قدر كبير من غاز ثانى أكسيد الكربون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و</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تخفيف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 آثاره الضارة على سطح كوكب الأرض.</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Courier New" pitchFamily="49" charset="0"/>
              <a:buChar char="o"/>
            </a:pPr>
            <a:r>
              <a:rPr lang="ar-SA" sz="2400" b="1"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تقلل </a:t>
            </a:r>
            <a:r>
              <a:rPr lang="ar-SA"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الأشجار من تدفق الماء بتخزينه في جذورها، وسيقانها، وأوراقها.</a:t>
            </a: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D0543345-5AB5-4E53-8E76-6AE667DA117A}"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4</a:t>
            </a:fld>
            <a:endParaRPr lang="en-US"/>
          </a:p>
        </p:txBody>
      </p:sp>
      <p:sp>
        <p:nvSpPr>
          <p:cNvPr id="6" name="Rectangle 5"/>
          <p:cNvSpPr/>
          <p:nvPr/>
        </p:nvSpPr>
        <p:spPr>
          <a:xfrm>
            <a:off x="3391089" y="8531"/>
            <a:ext cx="2372765" cy="901593"/>
          </a:xfrm>
          <a:prstGeom prst="rect">
            <a:avLst/>
          </a:prstGeom>
        </p:spPr>
        <p:txBody>
          <a:bodyPr wrap="none">
            <a:spAutoFit/>
          </a:bodyPr>
          <a:lstStyle/>
          <a:p>
            <a:pPr algn="ctr" rtl="1" fontAlgn="base" hangingPunct="0">
              <a:lnSpc>
                <a:spcPct val="150000"/>
              </a:lnSpc>
            </a:pPr>
            <a:r>
              <a:rPr lang="ar-SA"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أهمية الغابات</a:t>
            </a:r>
            <a:endParaRPr lang="ar-EG"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58600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23DB65-79A2-476D-9D36-733969DD4D87}"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5</a:t>
            </a:fld>
            <a:endParaRPr lang="en-US"/>
          </a:p>
        </p:txBody>
      </p:sp>
      <p:sp>
        <p:nvSpPr>
          <p:cNvPr id="6" name="Rectangle 5"/>
          <p:cNvSpPr/>
          <p:nvPr/>
        </p:nvSpPr>
        <p:spPr>
          <a:xfrm>
            <a:off x="234217" y="1196752"/>
            <a:ext cx="8568952" cy="5632311"/>
          </a:xfrm>
          <a:prstGeom prst="rect">
            <a:avLst/>
          </a:prstGeom>
        </p:spPr>
        <p:txBody>
          <a:bodyPr wrap="square">
            <a:spAutoFit/>
          </a:bodyPr>
          <a:lstStyle/>
          <a:p>
            <a:pPr marL="342900" indent="-342900" algn="just" rtl="1" fontAlgn="base" hangingPunct="0">
              <a:lnSpc>
                <a:spcPct val="150000"/>
              </a:lnSpc>
              <a:buFont typeface="Courier New" pitchFamily="49" charset="0"/>
              <a:buChar char="o"/>
            </a:pPr>
            <a:r>
              <a:rPr lang="ar-SA"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تقوم الغابات والحشائش بدوراً هاماً فى توازن الدورة الهيدرولوجية وزيادة نسبة الرطوبة. وتقوم الغابات المَطيرة بدوراً جوهرياً في تكوين</a:t>
            </a:r>
            <a:r>
              <a:rPr lang="en-US"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السحب .</a:t>
            </a:r>
          </a:p>
          <a:p>
            <a:pPr marL="342900" indent="-342900" algn="just" rtl="1" fontAlgn="base" hangingPunct="0">
              <a:lnSpc>
                <a:spcPct val="150000"/>
              </a:lnSpc>
              <a:buFont typeface="Courier New" pitchFamily="49" charset="0"/>
              <a:buChar char="o"/>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تمثل الغابات بيئة طبيعية ملائمة لحياة أنواع </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عديده</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من الحياة الفطرية</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ü"/>
            </a:pPr>
            <a:r>
              <a:rPr lang="ar-SA"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فى الغابات المدارية تعيش القردة والطيور ذات الألوان الجميله وعلى أطراف الغابة تعيش الفيله والحمار الوحشى</a:t>
            </a:r>
            <a:endPar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ü"/>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فى الغابات المعتدلة  يعيش الماعز الجبلى والذئاب والغزال والظبى والسنجاب والأسد الجبلى والدب الرمادى والكانجارو </a:t>
            </a:r>
            <a:endPar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ü"/>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فى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الغابات الباردة هى الموطن الرئيسى لحياة الحيوانات ذات الفراء الثمين مثل أنواع من الثعالب والدببة </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والغزال الأحمر.</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
        <p:nvSpPr>
          <p:cNvPr id="7" name="Rectangle 6"/>
          <p:cNvSpPr/>
          <p:nvPr/>
        </p:nvSpPr>
        <p:spPr>
          <a:xfrm>
            <a:off x="3391089" y="8531"/>
            <a:ext cx="2372765" cy="901593"/>
          </a:xfrm>
          <a:prstGeom prst="rect">
            <a:avLst/>
          </a:prstGeom>
        </p:spPr>
        <p:txBody>
          <a:bodyPr wrap="none">
            <a:spAutoFit/>
          </a:bodyPr>
          <a:lstStyle/>
          <a:p>
            <a:pPr algn="ctr" rtl="1" fontAlgn="base" hangingPunct="0">
              <a:lnSpc>
                <a:spcPct val="150000"/>
              </a:lnSpc>
            </a:pPr>
            <a:r>
              <a:rPr lang="ar-SA"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أهمية الغابات</a:t>
            </a:r>
            <a:endParaRPr lang="ar-EG"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77488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2" y="1414621"/>
            <a:ext cx="8928992" cy="4524315"/>
          </a:xfrm>
          <a:prstGeom prst="rect">
            <a:avLst/>
          </a:prstGeom>
        </p:spPr>
        <p:txBody>
          <a:bodyPr wrap="square">
            <a:spAutoFit/>
          </a:bodyPr>
          <a:lstStyle/>
          <a:p>
            <a:pPr marL="342900" indent="-342900" algn="just" rtl="1" fontAlgn="base" hangingPunct="0">
              <a:lnSpc>
                <a:spcPct val="150000"/>
              </a:lnSpc>
              <a:buFont typeface="Wingdings" pitchFamily="2" charset="2"/>
              <a:buChar char="q"/>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تمثل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مصدر غذائي رئيسي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للثروة </a:t>
            </a: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الحيوانية</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q"/>
            </a:pPr>
            <a:r>
              <a:rPr lang="ar-SA" sz="24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يعتبر أقليم السافانا من أغنى أقاليم العالم فى الحياة الحيوانية البرية حيث تكثر به الحيوانات </a:t>
            </a:r>
            <a:r>
              <a:rPr lang="ar-SA" sz="24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اكلة </a:t>
            </a:r>
            <a:r>
              <a:rPr lang="ar-SA" sz="24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العشب مثل الحمار الوحشى والزراف والغزال والبقر البرى</a:t>
            </a:r>
            <a:r>
              <a:rPr lang="ar-SA" sz="24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a:t>
            </a:r>
            <a:endParaRPr lang="ar-EG" sz="24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q"/>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توجد الفيلة قرب الغابات وتوجد حيوانات آكلة اللحوم مثل النمر والفهد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والأسد</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p>
          <a:p>
            <a:pPr marL="342900" indent="-342900" algn="just" rtl="1" fontAlgn="base" hangingPunct="0">
              <a:lnSpc>
                <a:spcPct val="150000"/>
              </a:lnSpc>
              <a:buFont typeface="Wingdings" pitchFamily="2" charset="2"/>
              <a:buChar char="q"/>
            </a:pP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تمثل </a:t>
            </a: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حشائش الأستبس بيئة ملائمة لحياة الحيوانات البرية آكلة العشب وأهمها الزراف والنعام والبيثون والكانجروا </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والتاربان</a:t>
            </a:r>
            <a:r>
              <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 </a:t>
            </a:r>
            <a:endParaRPr lang="ar-EG"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q"/>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فى </a:t>
            </a: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نطاق التندرا يعيش حيوان الرنة  والكاريبو وثور المسك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fontAlgn="base" hangingPunct="0">
              <a:lnSpc>
                <a:spcPct val="150000"/>
              </a:lnSpc>
            </a:pPr>
            <a:r>
              <a:rPr lang="ar-SA"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7C69196C-4584-43E7-B408-981FA962AE94}"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6</a:t>
            </a:fld>
            <a:endParaRPr lang="en-US"/>
          </a:p>
        </p:txBody>
      </p:sp>
      <p:sp>
        <p:nvSpPr>
          <p:cNvPr id="6" name="Rectangle 5"/>
          <p:cNvSpPr/>
          <p:nvPr/>
        </p:nvSpPr>
        <p:spPr>
          <a:xfrm>
            <a:off x="3182836" y="476672"/>
            <a:ext cx="2778325" cy="916276"/>
          </a:xfrm>
          <a:prstGeom prst="rect">
            <a:avLst/>
          </a:prstGeom>
        </p:spPr>
        <p:txBody>
          <a:bodyPr wrap="none">
            <a:spAutoFit/>
          </a:bodyPr>
          <a:lstStyle/>
          <a:p>
            <a:pPr algn="just" rtl="1" fontAlgn="base" hangingPunct="0">
              <a:lnSpc>
                <a:spcPct val="150000"/>
              </a:lnSpc>
            </a:pPr>
            <a:r>
              <a:rPr lang="ar-EG" sz="40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أهمية الحشائش</a:t>
            </a:r>
            <a:endParaRPr lang="en-US" sz="40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795481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7</a:t>
            </a:fld>
            <a:endParaRPr lang="en-US"/>
          </a:p>
        </p:txBody>
      </p:sp>
      <p:sp>
        <p:nvSpPr>
          <p:cNvPr id="4" name="Rectangle 3"/>
          <p:cNvSpPr/>
          <p:nvPr/>
        </p:nvSpPr>
        <p:spPr>
          <a:xfrm>
            <a:off x="358908" y="1700808"/>
            <a:ext cx="8496944" cy="3970318"/>
          </a:xfrm>
          <a:prstGeom prst="rect">
            <a:avLst/>
          </a:prstGeom>
        </p:spPr>
        <p:txBody>
          <a:bodyPr wrap="square">
            <a:spAutoFit/>
          </a:bodyPr>
          <a:lstStyle/>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للحشائش أهمية كبيرة للانسان حيث أن كثير من أعضائها التى تمت زراعتها تمثل مصادر غذائية للانسان سواء كان ذلك بطريقة مباشرة أو غير مباشرة.</a:t>
            </a:r>
            <a:endParaRPr lang="en-US"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indent="-342900" algn="just" rtl="1" fontAlgn="base" hangingPunct="0">
              <a:lnSpc>
                <a:spcPct val="150000"/>
              </a:lnSpc>
              <a:buFont typeface="Wingdings" pitchFamily="2" charset="2"/>
              <a:buChar char="v"/>
            </a:pP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للأعشاب الطبية مثل حشيشة برمودا أهمية كبيره للانسان وهى مصدرا للعديد من العقاقير النافعة، التي استخدم بعضها في الطب لمئات السنين</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r>
              <a:rPr lang="ar-SA"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فعلى سبيل المثال ومنذ أكثر من 400 سنة، استخدمت بعض القبائل الهندية في أمريكا الجنوبية قلف أشجار الكينا لتخفيف الحُمى. وتستخدم جذور نبات اليام المكسيكي في إنتاج الكورتيزون وهو عقَّار يفيد في علاج التهاب المفاصل وعدد من الأمراض الأخرى</a:t>
            </a:r>
            <a:r>
              <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5" name="Rectangle 4"/>
          <p:cNvSpPr/>
          <p:nvPr/>
        </p:nvSpPr>
        <p:spPr>
          <a:xfrm>
            <a:off x="3218217" y="332656"/>
            <a:ext cx="2778325" cy="916276"/>
          </a:xfrm>
          <a:prstGeom prst="rect">
            <a:avLst/>
          </a:prstGeom>
        </p:spPr>
        <p:txBody>
          <a:bodyPr wrap="none">
            <a:spAutoFit/>
          </a:bodyPr>
          <a:lstStyle/>
          <a:p>
            <a:pPr algn="just" rtl="1" fontAlgn="base" hangingPunct="0">
              <a:lnSpc>
                <a:spcPct val="150000"/>
              </a:lnSpc>
            </a:pPr>
            <a:r>
              <a:rPr lang="ar-EG"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أهمية الحشائش</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20008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6"/>
            <a:ext cx="8568951"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fontAlgn="base" hangingPunct="0">
              <a:lnSpc>
                <a:spcPct val="150000"/>
              </a:lnSpc>
            </a:pPr>
            <a:r>
              <a:rPr lang="ar-SA"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يعانى </a:t>
            </a:r>
            <a:r>
              <a:rPr lang="ar-SA"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الغلاف الحيوى من العديد من الأخطار المرتبطه بدور الأنسان السلبى فى أهدار موارد البيئة الطبيعية مثل الأسراف فى قطع الأشجار والرعى الجائر وازالة الغابات والحشائش الطبيعية وتجريف التربة وغيرها مما ترتب عليه تدهور واضح فى الغلاف الحيوى من مظاهره:</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v"/>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تحول مساحات كبيره من مناطق الغابات والحشائش إلى أراضى زراعية أو مناطق صناعية أو مركز عمران، فعل سبيل المثال أنخفضت مساحة الغابات فى حوض البحر المتوسط من 65% إلى 15% فقط.</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v"/>
            </a:pPr>
            <a:r>
              <a:rPr lang="ar-SA"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تحولت مساحات كبيره من أراضى الحشائش إلى أراضى زراعية أو مراكز عمرانية أو أراضى صحراوية</a:t>
            </a:r>
            <a:r>
              <a:rPr lang="ar-SA" sz="2400" b="1"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509C0F83-B5FB-48E4-99AF-72529D21744F}" type="datetime1">
              <a:rPr lang="en-US" smtClean="0"/>
              <a:t>4/19/2020</a:t>
            </a:fld>
            <a:endParaRPr lang="en-US"/>
          </a:p>
        </p:txBody>
      </p:sp>
      <p:sp>
        <p:nvSpPr>
          <p:cNvPr id="5" name="Slide Number Placeholder 4"/>
          <p:cNvSpPr>
            <a:spLocks noGrp="1"/>
          </p:cNvSpPr>
          <p:nvPr>
            <p:ph type="sldNum" sz="quarter" idx="12"/>
          </p:nvPr>
        </p:nvSpPr>
        <p:spPr/>
        <p:txBody>
          <a:bodyPr/>
          <a:lstStyle/>
          <a:p>
            <a:fld id="{A7D45B89-2A52-49E3-A6AD-ABC1B6B164CA}" type="slidenum">
              <a:rPr lang="en-US" smtClean="0"/>
              <a:t>8</a:t>
            </a:fld>
            <a:endParaRPr lang="en-US"/>
          </a:p>
        </p:txBody>
      </p:sp>
      <p:sp>
        <p:nvSpPr>
          <p:cNvPr id="6" name="Rectangle 5"/>
          <p:cNvSpPr/>
          <p:nvPr/>
        </p:nvSpPr>
        <p:spPr>
          <a:xfrm>
            <a:off x="2627784" y="188640"/>
            <a:ext cx="4131259" cy="584775"/>
          </a:xfrm>
          <a:prstGeom prst="rect">
            <a:avLst/>
          </a:prstGeom>
        </p:spPr>
        <p:txBody>
          <a:bodyPr wrap="none">
            <a:spAutoFit/>
          </a:bodyPr>
          <a:lstStyle/>
          <a:p>
            <a:pPr rtl="1" fontAlgn="base" hangingPunct="0"/>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مظاهر تدهور  الغلاف الحيوى</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00724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E71F3-336E-40B5-9CF4-51AD2F5C5996}" type="datetime1">
              <a:rPr lang="en-US" smtClean="0"/>
              <a:t>4/19/2020</a:t>
            </a:fld>
            <a:endParaRPr lang="en-US"/>
          </a:p>
        </p:txBody>
      </p:sp>
      <p:sp>
        <p:nvSpPr>
          <p:cNvPr id="3" name="Slide Number Placeholder 2"/>
          <p:cNvSpPr>
            <a:spLocks noGrp="1"/>
          </p:cNvSpPr>
          <p:nvPr>
            <p:ph type="sldNum" sz="quarter" idx="12"/>
          </p:nvPr>
        </p:nvSpPr>
        <p:spPr/>
        <p:txBody>
          <a:bodyPr/>
          <a:lstStyle/>
          <a:p>
            <a:fld id="{A7D45B89-2A52-49E3-A6AD-ABC1B6B164CA}" type="slidenum">
              <a:rPr lang="en-US" smtClean="0"/>
              <a:t>9</a:t>
            </a:fld>
            <a:endParaRPr lang="en-US"/>
          </a:p>
        </p:txBody>
      </p:sp>
      <p:sp>
        <p:nvSpPr>
          <p:cNvPr id="4" name="Rectangle 3"/>
          <p:cNvSpPr/>
          <p:nvPr/>
        </p:nvSpPr>
        <p:spPr>
          <a:xfrm>
            <a:off x="323528" y="1124744"/>
            <a:ext cx="8568952" cy="512095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marL="342900" lvl="0" indent="-342900" algn="just" rtl="1" fontAlgn="base" hangingPunct="0">
              <a:lnSpc>
                <a:spcPct val="150000"/>
              </a:lnSpc>
              <a:buFont typeface="Wingdings" pitchFamily="2" charset="2"/>
              <a:buChar char="v"/>
            </a:pPr>
            <a:r>
              <a:rPr lang="ar-SA" sz="2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قلت كثافة الحشائش ونقص طولها بسبب الرعى الجائر خاصة فى المراعى الطبيعية بقارة أفريقيا.</a:t>
            </a:r>
            <a:endParaRPr lang="en-US" sz="2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v"/>
            </a:pP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تحولت مساحات كبيره من أراضى الغابات إلى أراضى تنمو بها الحشائش خاصة فى قارة أفريقيا حيث تحولت مساحة كبيره من الغابات المدارية الشوكية إلى مناطق تنمو فيها حشائش سافانا أو الأستبس.</a:t>
            </a:r>
            <a:endParaRPr lang="en-US"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v"/>
            </a:pPr>
            <a:r>
              <a:rPr lang="ar-SA" sz="2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تحول مساحات كبيره من نطاق حشائش السافانا والأستبس وخاصة فى القارة الأفريقية إلى صحارى بسبب الرعى الجائر.</a:t>
            </a:r>
            <a:endParaRPr lang="en-US" sz="2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v"/>
            </a:pP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تعرضت أنواع كثيرة من الحيوانات لخطر الانقراض على سبيل المثال تعرض حيوان البيسون والكاريبو  فى أمريكا الشمالية لخطر الأنقراض نتيجة للصيد الجائر ، ويهدد خطر الانقراض أنواع آخرى كثيره من الحيوانات البرية.</a:t>
            </a:r>
            <a:endParaRPr lang="en-US"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marL="342900" lvl="0" indent="-342900" algn="just" rtl="1" fontAlgn="base" hangingPunct="0">
              <a:lnSpc>
                <a:spcPct val="150000"/>
              </a:lnSpc>
              <a:buFont typeface="Wingdings" pitchFamily="2" charset="2"/>
              <a:buChar char="v"/>
            </a:pPr>
            <a:r>
              <a:rPr lang="ar-SA" sz="2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تعرضت مساحات كبيره من تربة اللاتريت والتشرنوزم لخطر الانجراف وفقدان خصوبتها بعد الأفراط فى قطع الأشجار والرعى الجائر وتحولت لتربة صحراوية.</a:t>
            </a:r>
            <a:endParaRPr lang="en-US" sz="20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5" name="Rectangle 4"/>
          <p:cNvSpPr/>
          <p:nvPr/>
        </p:nvSpPr>
        <p:spPr>
          <a:xfrm>
            <a:off x="2627784" y="188640"/>
            <a:ext cx="4131259" cy="584775"/>
          </a:xfrm>
          <a:prstGeom prst="rect">
            <a:avLst/>
          </a:prstGeom>
        </p:spPr>
        <p:txBody>
          <a:bodyPr wrap="none">
            <a:spAutoFit/>
          </a:bodyPr>
          <a:lstStyle/>
          <a:p>
            <a:pPr rtl="1" fontAlgn="base" hangingPunct="0"/>
            <a:r>
              <a:rPr lang="ar-SA" sz="32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مظاهر تدهور  الغلاف الحيوى</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433370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2222</Words>
  <Application>Microsoft Office PowerPoint</Application>
  <PresentationFormat>On-screen Show (4:3)</PresentationFormat>
  <Paragraphs>201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61</cp:revision>
  <dcterms:created xsi:type="dcterms:W3CDTF">2020-04-19T06:24:58Z</dcterms:created>
  <dcterms:modified xsi:type="dcterms:W3CDTF">2020-04-19T12:02:59Z</dcterms:modified>
</cp:coreProperties>
</file>